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3" r:id="rId6"/>
    <p:sldId id="262" r:id="rId7"/>
    <p:sldId id="261" r:id="rId8"/>
    <p:sldId id="260" r:id="rId9"/>
    <p:sldId id="264" r:id="rId10"/>
    <p:sldId id="274" r:id="rId11"/>
    <p:sldId id="275" r:id="rId12"/>
    <p:sldId id="276" r:id="rId13"/>
    <p:sldId id="277" r:id="rId14"/>
    <p:sldId id="278" r:id="rId15"/>
    <p:sldId id="279" r:id="rId16"/>
    <p:sldId id="287" r:id="rId17"/>
    <p:sldId id="280" r:id="rId18"/>
    <p:sldId id="281" r:id="rId19"/>
    <p:sldId id="282" r:id="rId20"/>
    <p:sldId id="283" r:id="rId21"/>
    <p:sldId id="284" r:id="rId22"/>
    <p:sldId id="286" r:id="rId23"/>
    <p:sldId id="288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outer Verstraete" initials="WV" lastIdx="6" clrIdx="0"/>
  <p:cmAuthor id="1" name="Kathleen Van Den Daele" initials="KVDD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86404" autoAdjust="0"/>
  </p:normalViewPr>
  <p:slideViewPr>
    <p:cSldViewPr snapToGrid="0" snapToObjects="1" showGuides="1">
      <p:cViewPr>
        <p:scale>
          <a:sx n="76" d="100"/>
          <a:sy n="76" d="100"/>
        </p:scale>
        <p:origin x="-1122" y="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l-BE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area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5925120"/>
        <c:axId val="5955584"/>
      </c:areaChart>
      <c:catAx>
        <c:axId val="5925120"/>
        <c:scaling>
          <c:orientation val="minMax"/>
        </c:scaling>
        <c:delete val="0"/>
        <c:axPos val="b"/>
        <c:numFmt formatCode="d\-mm\-yy" sourceLinked="1"/>
        <c:majorTickMark val="out"/>
        <c:minorTickMark val="none"/>
        <c:tickLblPos val="nextTo"/>
        <c:crossAx val="5955584"/>
        <c:crosses val="autoZero"/>
        <c:auto val="1"/>
        <c:lblAlgn val="ctr"/>
        <c:lblOffset val="100"/>
        <c:noMultiLvlLbl val="1"/>
      </c:catAx>
      <c:valAx>
        <c:axId val="5955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2512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nl-BE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BFDB9-C1F4-1F4E-BD0C-5D0DD6071ED7}" type="datetimeFigureOut">
              <a:rPr lang="en-US" smtClean="0"/>
              <a:pPr/>
              <a:t>5/21/2015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18846-CDBC-E942-AD9E-884258F311A4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4304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33189F-58B6-6C4C-9E52-B4F99727F40D}" type="datetimeFigureOut">
              <a:rPr lang="en-US" smtClean="0"/>
              <a:pPr/>
              <a:t>5/21/2015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C40A8-8A73-254C-A6DC-5B2BC895161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3595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versiteit.be/migratie-en-migrantenpopulaties-belgi%C3%AB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200" b="1" u="sng" dirty="0" smtClean="0"/>
              <a:t>Opmerking: </a:t>
            </a:r>
            <a:r>
              <a:rPr lang="nl-BE" sz="1200" dirty="0" smtClean="0"/>
              <a:t>Wil je dat de deelnemers punt 3 begrijpen dan is het onontbeerlijk dat ze 1 en 2 begrijpen. Zolang men niet begrijpt dat de samenleving </a:t>
            </a:r>
            <a:r>
              <a:rPr lang="nl-BE" sz="1200" dirty="0" err="1" smtClean="0"/>
              <a:t>superdivers</a:t>
            </a:r>
            <a:r>
              <a:rPr lang="nl-BE" sz="1200" dirty="0" smtClean="0"/>
              <a:t> is, zal men ook de noodzaak van divers samengestelde fora niet begrijpen!</a:t>
            </a:r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C40A8-8A73-254C-A6DC-5B2BC895161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049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="1" u="sng" dirty="0" smtClean="0">
                <a:solidFill>
                  <a:srgbClr val="FF0000"/>
                </a:solidFill>
              </a:rPr>
              <a:t>Opmerking:</a:t>
            </a:r>
            <a:r>
              <a:rPr lang="nl-BE" b="1" u="sng" baseline="0" dirty="0" smtClean="0">
                <a:solidFill>
                  <a:srgbClr val="FF0000"/>
                </a:solidFill>
              </a:rPr>
              <a:t> </a:t>
            </a:r>
            <a:r>
              <a:rPr lang="nl-BE" baseline="0" dirty="0" smtClean="0">
                <a:solidFill>
                  <a:srgbClr val="FF0000"/>
                </a:solidFill>
              </a:rPr>
              <a:t>Dit eerste deel ‘1. realiteit = </a:t>
            </a:r>
            <a:r>
              <a:rPr lang="nl-BE" baseline="0" dirty="0" err="1" smtClean="0">
                <a:solidFill>
                  <a:srgbClr val="FF0000"/>
                </a:solidFill>
              </a:rPr>
              <a:t>superdivers</a:t>
            </a:r>
            <a:r>
              <a:rPr lang="nl-BE" baseline="0" dirty="0" smtClean="0">
                <a:solidFill>
                  <a:srgbClr val="FF0000"/>
                </a:solidFill>
              </a:rPr>
              <a:t>’ (slide 3 tem slide 7)  is geen must om in detail mee te geven. Het is ter info. Het belangrijkste dat de deelnemers hiervan moeten onthouden is dat de realiteit vandaag </a:t>
            </a:r>
            <a:r>
              <a:rPr lang="nl-BE" baseline="0" dirty="0" err="1" smtClean="0">
                <a:solidFill>
                  <a:srgbClr val="FF0000"/>
                </a:solidFill>
              </a:rPr>
              <a:t>superdivers</a:t>
            </a:r>
            <a:r>
              <a:rPr lang="nl-BE" baseline="0" dirty="0" smtClean="0">
                <a:solidFill>
                  <a:srgbClr val="FF0000"/>
                </a:solidFill>
              </a:rPr>
              <a:t> is en dat dit het gevolg is van een aantal cruciale bewegingen en of evoluties in de geschiedenis.</a:t>
            </a:r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C40A8-8A73-254C-A6DC-5B2BC895161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84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="1" u="sng" dirty="0" smtClean="0"/>
              <a:t>Opmerking:</a:t>
            </a:r>
            <a:r>
              <a:rPr lang="nl-BE" b="1" u="sng" baseline="0" dirty="0" smtClean="0"/>
              <a:t> </a:t>
            </a:r>
          </a:p>
          <a:p>
            <a:r>
              <a:rPr lang="en-GB" dirty="0" err="1" smtClean="0"/>
              <a:t>Geef</a:t>
            </a:r>
            <a:r>
              <a:rPr lang="en-GB" dirty="0" smtClean="0"/>
              <a:t> je </a:t>
            </a:r>
            <a:r>
              <a:rPr lang="en-GB" dirty="0" err="1" smtClean="0"/>
              <a:t>deelnemers</a:t>
            </a:r>
            <a:r>
              <a:rPr lang="en-GB" dirty="0" smtClean="0"/>
              <a:t> </a:t>
            </a: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overzicht</a:t>
            </a:r>
            <a:r>
              <a:rPr lang="en-GB" dirty="0" smtClean="0"/>
              <a:t> van de </a:t>
            </a:r>
            <a:r>
              <a:rPr lang="en-GB" dirty="0" err="1" smtClean="0"/>
              <a:t>situatie</a:t>
            </a:r>
            <a:r>
              <a:rPr lang="en-GB" dirty="0" smtClean="0"/>
              <a:t> in </a:t>
            </a:r>
            <a:r>
              <a:rPr lang="en-GB" dirty="0" err="1" smtClean="0"/>
              <a:t>Belgie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in </a:t>
            </a:r>
            <a:r>
              <a:rPr lang="en-GB" dirty="0" err="1" smtClean="0"/>
              <a:t>hun</a:t>
            </a:r>
            <a:r>
              <a:rPr lang="en-GB" dirty="0" smtClean="0"/>
              <a:t> </a:t>
            </a:r>
            <a:r>
              <a:rPr lang="en-GB" dirty="0" err="1" smtClean="0"/>
              <a:t>eigen</a:t>
            </a:r>
            <a:r>
              <a:rPr lang="en-GB" dirty="0" smtClean="0"/>
              <a:t> </a:t>
            </a:r>
            <a:r>
              <a:rPr lang="en-GB" dirty="0" err="1" smtClean="0"/>
              <a:t>regio</a:t>
            </a:r>
            <a:r>
              <a:rPr lang="en-GB" dirty="0" smtClean="0"/>
              <a:t>.</a:t>
            </a:r>
          </a:p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goed</a:t>
            </a:r>
            <a:r>
              <a:rPr lang="en-GB" dirty="0" smtClean="0"/>
              <a:t> </a:t>
            </a:r>
            <a:r>
              <a:rPr lang="en-GB" dirty="0" err="1" smtClean="0"/>
              <a:t>actueel</a:t>
            </a:r>
            <a:r>
              <a:rPr lang="en-GB" dirty="0" smtClean="0"/>
              <a:t> </a:t>
            </a:r>
            <a:r>
              <a:rPr lang="en-GB" dirty="0" err="1" smtClean="0"/>
              <a:t>overzicht</a:t>
            </a:r>
            <a:r>
              <a:rPr lang="en-GB" dirty="0" smtClean="0"/>
              <a:t> in </a:t>
            </a:r>
            <a:r>
              <a:rPr lang="en-GB" dirty="0" err="1" smtClean="0"/>
              <a:t>cijfers</a:t>
            </a:r>
            <a:r>
              <a:rPr lang="en-GB" dirty="0" smtClean="0"/>
              <a:t> </a:t>
            </a:r>
            <a:r>
              <a:rPr lang="en-GB" dirty="0" err="1" smtClean="0"/>
              <a:t>vind</a:t>
            </a:r>
            <a:r>
              <a:rPr lang="en-GB" dirty="0" smtClean="0"/>
              <a:t> je </a:t>
            </a:r>
            <a:r>
              <a:rPr lang="en-GB" dirty="0" err="1" smtClean="0"/>
              <a:t>terug</a:t>
            </a:r>
            <a:r>
              <a:rPr lang="en-GB" dirty="0" smtClean="0"/>
              <a:t> op : </a:t>
            </a:r>
            <a:r>
              <a:rPr lang="en-GB" dirty="0" smtClean="0">
                <a:hlinkClick r:id="rId3"/>
              </a:rPr>
              <a:t>http://www.diversiteit.be/migratie-en-migrantenpopulaties-belgi%C3%AB</a:t>
            </a:r>
            <a:endParaRPr lang="en-GB" dirty="0" smtClean="0"/>
          </a:p>
          <a:p>
            <a:endParaRPr lang="nl-BE" b="1" u="sng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C40A8-8A73-254C-A6DC-5B2BC895161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1597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b="1" u="sng" dirty="0" smtClean="0"/>
              <a:t>Opmerking:</a:t>
            </a:r>
            <a:r>
              <a:rPr lang="nl-BE" b="1" u="sng" baseline="0" dirty="0" smtClean="0"/>
              <a:t> </a:t>
            </a:r>
            <a:r>
              <a:rPr lang="nl-BE" b="0" u="none" dirty="0" smtClean="0"/>
              <a:t>Geef hierbij een voorbeeld.</a:t>
            </a:r>
            <a:endParaRPr lang="nl-BE" b="0" u="non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C40A8-8A73-254C-A6DC-5B2BC895161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980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C40A8-8A73-254C-A6DC-5B2BC895161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8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20826"/>
            <a:ext cx="7772400" cy="3723454"/>
          </a:xfrm>
          <a:prstGeom prst="rect">
            <a:avLst/>
          </a:prstGeom>
        </p:spPr>
        <p:txBody>
          <a:bodyPr/>
          <a:lstStyle/>
          <a:p>
            <a:r>
              <a:rPr lang="nl-BE" dirty="0" smtClean="0"/>
              <a:t>Click to edit Master title style</a:t>
            </a:r>
            <a:endParaRPr lang="en-GB" dirty="0"/>
          </a:p>
        </p:txBody>
      </p:sp>
      <p:sp>
        <p:nvSpPr>
          <p:cNvPr id="9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369923" y="5132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titel van de presentatie &gt; invullen onder footer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titel van de presentatie &gt; invullen onder footer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31825" y="1543050"/>
            <a:ext cx="7612063" cy="4624388"/>
          </a:xfrm>
        </p:spPr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369923" y="5132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titel van de presentatie &gt; invullen onder footer</a:t>
            </a:r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29431" y="1564273"/>
            <a:ext cx="8085137" cy="435588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6024563"/>
            <a:ext cx="8085137" cy="669925"/>
          </a:xfrm>
          <a:prstGeom prst="rect">
            <a:avLst/>
          </a:prstGeom>
        </p:spPr>
        <p:txBody>
          <a:bodyPr/>
          <a:lstStyle>
            <a:lvl1pPr algn="r">
              <a:buFont typeface="Arial"/>
              <a:buNone/>
              <a:defRPr sz="1800"/>
            </a:lvl1pPr>
          </a:lstStyle>
          <a:p>
            <a:pPr lvl="0"/>
            <a:r>
              <a:rPr lang="nl-BE" dirty="0" smtClean="0"/>
              <a:t>Tekst bij foto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titel van de presentatie &gt; invullen onder footer</a:t>
            </a:r>
            <a:endParaRPr lang="en-GB" dirty="0"/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528638" y="6024563"/>
            <a:ext cx="8085137" cy="669925"/>
          </a:xfrm>
          <a:prstGeom prst="rect">
            <a:avLst/>
          </a:prstGeom>
        </p:spPr>
        <p:txBody>
          <a:bodyPr/>
          <a:lstStyle>
            <a:lvl1pPr algn="r">
              <a:buFont typeface="Arial"/>
              <a:buNone/>
              <a:defRPr sz="1800"/>
            </a:lvl1pPr>
          </a:lstStyle>
          <a:p>
            <a:pPr lvl="0"/>
            <a:r>
              <a:rPr lang="nl-BE" dirty="0" smtClean="0"/>
              <a:t>Tekst bij grafiek</a:t>
            </a:r>
          </a:p>
        </p:txBody>
      </p:sp>
      <p:sp>
        <p:nvSpPr>
          <p:cNvPr id="7" name="Chart Placeholder 6"/>
          <p:cNvSpPr>
            <a:spLocks noGrp="1"/>
          </p:cNvSpPr>
          <p:nvPr>
            <p:ph type="chart" sz="quarter" idx="13"/>
          </p:nvPr>
        </p:nvSpPr>
        <p:spPr>
          <a:xfrm>
            <a:off x="528638" y="1404938"/>
            <a:ext cx="8085137" cy="43783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 rot="5400000">
            <a:off x="1897388" y="680556"/>
            <a:ext cx="4972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369923" y="5132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i="1">
                <a:solidFill>
                  <a:srgbClr val="FF000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titel van de presentatie &gt; invullen onder footer</a:t>
            </a:r>
            <a:endParaRPr lang="en-GB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88122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BE" dirty="0" smtClean="0"/>
              <a:t>Click to edit Master title style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BE" dirty="0" smtClean="0"/>
              <a:t>Click to edit Master text styles</a:t>
            </a:r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smtClean="0"/>
              <a:t>Third level</a:t>
            </a:r>
          </a:p>
          <a:p>
            <a:pPr lvl="3"/>
            <a:r>
              <a:rPr lang="nl-BE" dirty="0" smtClean="0"/>
              <a:t>Fourth level</a:t>
            </a:r>
          </a:p>
          <a:p>
            <a:pPr lvl="4"/>
            <a:r>
              <a:rPr lang="nl-BE" dirty="0" smtClean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6000" kern="1200" cap="all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SzPct val="100000"/>
        <a:buFontTx/>
        <a:buBlip>
          <a:blip r:embed="rId7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SzPct val="100000"/>
        <a:buFontTx/>
        <a:buBlip>
          <a:blip r:embed="rId8"/>
        </a:buBlip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Font typeface="Arial"/>
        <a:buNone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angemakers.b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versiteit.be/migratie-en-migrantenpopulaties-belgi%C3%AB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8307" y="2960278"/>
            <a:ext cx="8222294" cy="240086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Over </a:t>
            </a:r>
            <a:r>
              <a:rPr lang="en-GB" dirty="0" err="1" smtClean="0"/>
              <a:t>superdiversiteit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Over </a:t>
            </a:r>
            <a:r>
              <a:rPr lang="en-GB" dirty="0" err="1" smtClean="0"/>
              <a:t>participatie</a:t>
            </a:r>
            <a:r>
              <a:rPr lang="en-GB" dirty="0" smtClean="0"/>
              <a:t> &amp; </a:t>
            </a:r>
            <a:r>
              <a:rPr lang="en-GB" dirty="0" err="1" smtClean="0"/>
              <a:t>beleid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met </a:t>
            </a:r>
            <a:r>
              <a:rPr lang="en-GB" sz="3600" dirty="0" err="1" smtClean="0"/>
              <a:t>aandacht</a:t>
            </a:r>
            <a:r>
              <a:rPr lang="en-GB" sz="3600" dirty="0" smtClean="0"/>
              <a:t> </a:t>
            </a:r>
            <a:r>
              <a:rPr lang="en-GB" sz="3600" dirty="0" err="1" smtClean="0"/>
              <a:t>voor</a:t>
            </a:r>
            <a:r>
              <a:rPr lang="en-GB" sz="3600" dirty="0" smtClean="0"/>
              <a:t> </a:t>
            </a:r>
            <a:r>
              <a:rPr lang="en-GB" sz="3600" dirty="0" err="1" smtClean="0"/>
              <a:t>SUPERdiversiteit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overzicht</a:t>
            </a:r>
            <a:r>
              <a:rPr lang="en-US" dirty="0" smtClean="0"/>
              <a:t> van </a:t>
            </a:r>
            <a:r>
              <a:rPr lang="en-US" dirty="0" err="1" smtClean="0"/>
              <a:t>mogelijke</a:t>
            </a:r>
            <a:r>
              <a:rPr lang="en-US" dirty="0" smtClean="0"/>
              <a:t> </a:t>
            </a:r>
            <a:r>
              <a:rPr lang="en-US" dirty="0" err="1" smtClean="0"/>
              <a:t>elementen</a:t>
            </a:r>
            <a:r>
              <a:rPr lang="en-US" dirty="0" smtClean="0"/>
              <a:t> </a:t>
            </a:r>
            <a:r>
              <a:rPr lang="en-US" dirty="0" smtClean="0"/>
              <a:t>om op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nemen</a:t>
            </a:r>
            <a:r>
              <a:rPr lang="en-US" dirty="0" smtClean="0"/>
              <a:t> in </a:t>
            </a:r>
            <a:r>
              <a:rPr lang="en-US" dirty="0" smtClean="0"/>
              <a:t>de </a:t>
            </a:r>
            <a:r>
              <a:rPr lang="en-US" dirty="0" err="1" smtClean="0"/>
              <a:t>vorming</a:t>
            </a:r>
            <a:endParaRPr lang="en-GB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838200" y="3926870"/>
            <a:ext cx="7772400" cy="2400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6000" kern="1200" cap="all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PARTICIPATIEF BELEID MET AANDACHT VOOR SUPERDIVERSITEIT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342900" lvl="1" indent="-342900">
              <a:buBlip>
                <a:blip r:embed="rId2"/>
              </a:buBlip>
            </a:pPr>
            <a:r>
              <a:rPr lang="nl-BE" b="1" dirty="0" smtClean="0">
                <a:solidFill>
                  <a:srgbClr val="FF0000"/>
                </a:solidFill>
              </a:rPr>
              <a:t>OVER PARTICIPATIE &amp; BELEID MET AANDACHT VOOR SUPERDIVERSITEIT</a:t>
            </a:r>
          </a:p>
          <a:p>
            <a:pPr marL="0" lvl="1" indent="0">
              <a:buNone/>
            </a:pPr>
            <a:r>
              <a:rPr lang="nl-BE" dirty="0" smtClean="0"/>
              <a:t>Bedoeling:</a:t>
            </a:r>
          </a:p>
          <a:p>
            <a:pPr marL="0" lvl="1" indent="0">
              <a:buNone/>
            </a:pPr>
            <a:r>
              <a:rPr lang="nl-BE" dirty="0" smtClean="0"/>
              <a:t>Vaste formule en kant en klaar antwoord onmogelijk</a:t>
            </a:r>
          </a:p>
          <a:p>
            <a:pPr marL="0" lvl="1" indent="0">
              <a:buNone/>
            </a:pPr>
            <a:r>
              <a:rPr lang="nl-BE" dirty="0" smtClean="0"/>
              <a:t>Elke situatie/context  = uniek</a:t>
            </a:r>
          </a:p>
          <a:p>
            <a:pPr marL="0" lvl="1" indent="0">
              <a:buNone/>
            </a:pPr>
            <a:r>
              <a:rPr lang="nl-BE" dirty="0" smtClean="0"/>
              <a:t>Meegeven van een aantal randvoorwaarden en cruciale elementen ter inspiratie.</a:t>
            </a:r>
          </a:p>
        </p:txBody>
      </p:sp>
    </p:spTree>
    <p:extLst>
      <p:ext uri="{BB962C8B-B14F-4D97-AF65-F5344CB8AC3E}">
        <p14:creationId xmlns:p14="http://schemas.microsoft.com/office/powerpoint/2010/main" val="19148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WERKEN AAN EEN PARTICIPATIEF BELEID MET AANDACHT VOOR SUPERDIVERSITEIT</a:t>
            </a:r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BE" b="1" dirty="0" smtClean="0">
                <a:solidFill>
                  <a:srgbClr val="FF0000"/>
                </a:solidFill>
              </a:rPr>
              <a:t>Handelingskader</a:t>
            </a:r>
            <a:br>
              <a:rPr lang="nl-BE" b="1" dirty="0" smtClean="0">
                <a:solidFill>
                  <a:srgbClr val="FF0000"/>
                </a:solidFill>
              </a:rPr>
            </a:br>
            <a:r>
              <a:rPr lang="nl-BE" b="1" dirty="0" smtClean="0">
                <a:solidFill>
                  <a:srgbClr val="FF0000"/>
                </a:solidFill>
              </a:rPr>
              <a:t>Werken aan een participatief beleid met aandacht voor </a:t>
            </a:r>
            <a:r>
              <a:rPr lang="nl-BE" b="1" dirty="0" err="1" smtClean="0">
                <a:solidFill>
                  <a:srgbClr val="FF0000"/>
                </a:solidFill>
              </a:rPr>
              <a:t>superdiversiteit</a:t>
            </a:r>
            <a:endParaRPr lang="nl-BE" b="1" dirty="0" smtClean="0">
              <a:solidFill>
                <a:srgbClr val="FF0000"/>
              </a:solidFill>
            </a:endParaRPr>
          </a:p>
          <a:p>
            <a:pPr>
              <a:buFont typeface="Arial" charset="0"/>
              <a:buChar char="•"/>
            </a:pPr>
            <a:r>
              <a:rPr lang="nl-BE" b="1" dirty="0" smtClean="0"/>
              <a:t>Van waar en waarom?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- theorie &amp; praktijk (project Changemakers)</a:t>
            </a:r>
            <a:br>
              <a:rPr lang="nl-BE" dirty="0" smtClean="0"/>
            </a:br>
            <a:r>
              <a:rPr lang="nl-BE" dirty="0" smtClean="0"/>
              <a:t>- pleidooi voor kwaliteit van resultaat</a:t>
            </a:r>
          </a:p>
          <a:p>
            <a:pPr>
              <a:buFont typeface="Arial" charset="0"/>
              <a:buChar char="•"/>
            </a:pPr>
            <a:r>
              <a:rPr lang="nl-BE" b="1" dirty="0" smtClean="0"/>
              <a:t>3 stappen:</a:t>
            </a:r>
          </a:p>
          <a:p>
            <a:pPr>
              <a:buFontTx/>
              <a:buChar char="-"/>
            </a:pPr>
            <a:r>
              <a:rPr lang="nl-BE" dirty="0" smtClean="0"/>
              <a:t>Participatie</a:t>
            </a:r>
          </a:p>
          <a:p>
            <a:pPr>
              <a:buFontTx/>
              <a:buChar char="-"/>
            </a:pPr>
            <a:r>
              <a:rPr lang="nl-BE" dirty="0" smtClean="0"/>
              <a:t>Participatie en </a:t>
            </a:r>
            <a:r>
              <a:rPr lang="nl-BE" dirty="0" smtClean="0"/>
              <a:t>beleid </a:t>
            </a:r>
          </a:p>
          <a:p>
            <a:pPr>
              <a:buFontTx/>
              <a:buChar char="-"/>
            </a:pPr>
            <a:r>
              <a:rPr lang="nl-BE" dirty="0" smtClean="0"/>
              <a:t>Diversiteit</a:t>
            </a:r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4871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325677" y="1543050"/>
            <a:ext cx="8655485" cy="462438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nl-BE" sz="2400" b="1" dirty="0" smtClean="0"/>
              <a:t>STAP 1 : Start </a:t>
            </a:r>
            <a:r>
              <a:rPr lang="nl-BE" sz="2400" b="1" dirty="0"/>
              <a:t>bij het </a:t>
            </a:r>
            <a:r>
              <a:rPr lang="nl-BE" sz="2400" b="1" dirty="0" smtClean="0"/>
              <a:t>begin </a:t>
            </a:r>
            <a:r>
              <a:rPr lang="nl-BE" sz="2400" b="1" dirty="0"/>
              <a:t>-</a:t>
            </a:r>
            <a:r>
              <a:rPr lang="nl-BE" sz="2400" b="1" dirty="0" smtClean="0"/>
              <a:t> </a:t>
            </a:r>
            <a:r>
              <a:rPr lang="nl-BE" sz="2400" b="1" dirty="0"/>
              <a:t>P</a:t>
            </a:r>
            <a:r>
              <a:rPr lang="nl-BE" sz="2400" b="1" dirty="0" smtClean="0"/>
              <a:t>articipatie</a:t>
            </a:r>
            <a:br>
              <a:rPr lang="nl-BE" sz="2400" b="1" dirty="0" smtClean="0"/>
            </a:br>
            <a:r>
              <a:rPr lang="nl-BE" sz="2400" dirty="0" smtClean="0"/>
              <a:t/>
            </a:r>
            <a:br>
              <a:rPr lang="nl-BE" sz="2400" dirty="0" smtClean="0"/>
            </a:br>
            <a:r>
              <a:rPr lang="nl-BE" sz="2400" dirty="0" smtClean="0"/>
              <a:t>	-&gt; </a:t>
            </a:r>
            <a:r>
              <a:rPr lang="nl-BE" sz="2400" dirty="0"/>
              <a:t>Hoe wij denken over participatie </a:t>
            </a:r>
            <a:r>
              <a:rPr lang="nl-BE" sz="2400" dirty="0" smtClean="0"/>
              <a:t>zal </a:t>
            </a:r>
            <a:r>
              <a:rPr lang="nl-BE" sz="2400" dirty="0"/>
              <a:t>bepalend zijn </a:t>
            </a:r>
            <a:r>
              <a:rPr lang="nl-BE" sz="2400" dirty="0" smtClean="0"/>
              <a:t>voor</a:t>
            </a:r>
            <a:br>
              <a:rPr lang="nl-BE" sz="2400" dirty="0" smtClean="0"/>
            </a:br>
            <a:r>
              <a:rPr lang="nl-BE" sz="2400" dirty="0" smtClean="0"/>
              <a:t>      </a:t>
            </a:r>
            <a:r>
              <a:rPr lang="nl-BE" sz="2400" dirty="0"/>
              <a:t>hoe wij </a:t>
            </a:r>
            <a:r>
              <a:rPr lang="nl-BE" sz="2400" dirty="0" smtClean="0"/>
              <a:t>‘participatie aan een beleid’ invullen</a:t>
            </a:r>
          </a:p>
          <a:p>
            <a:pPr marL="0" indent="0">
              <a:buNone/>
            </a:pPr>
            <a:r>
              <a:rPr lang="nl-BE" sz="2400" dirty="0" smtClean="0"/>
              <a:t>	-&gt; </a:t>
            </a:r>
            <a:r>
              <a:rPr lang="nl-BE" sz="2400" dirty="0"/>
              <a:t>Vele benaderingen </a:t>
            </a:r>
            <a:r>
              <a:rPr lang="nl-BE" sz="2400" dirty="0" smtClean="0"/>
              <a:t>mogelijk (economisch / </a:t>
            </a:r>
            <a:br>
              <a:rPr lang="nl-BE" sz="2400" dirty="0" smtClean="0"/>
            </a:br>
            <a:r>
              <a:rPr lang="nl-BE" sz="2400" dirty="0" smtClean="0"/>
              <a:t>           sociologisch</a:t>
            </a:r>
            <a:r>
              <a:rPr lang="nl-BE" sz="2400" dirty="0"/>
              <a:t>/….)</a:t>
            </a:r>
          </a:p>
          <a:p>
            <a:pPr marL="0" lvl="0" indent="0">
              <a:buNone/>
            </a:pPr>
            <a:r>
              <a:rPr lang="nl-BE" sz="2400" dirty="0" smtClean="0"/>
              <a:t>	-&gt; gevaar van containerbegrip</a:t>
            </a:r>
            <a:br>
              <a:rPr lang="nl-BE" sz="2400" dirty="0" smtClean="0"/>
            </a:br>
            <a:r>
              <a:rPr lang="nl-BE" sz="2400" dirty="0" smtClean="0"/>
              <a:t/>
            </a:r>
            <a:br>
              <a:rPr lang="nl-BE" sz="2400" dirty="0" smtClean="0"/>
            </a:br>
            <a:r>
              <a:rPr lang="nl-BE" sz="2400" dirty="0" smtClean="0"/>
              <a:t>	-&gt; multidisciplinaire </a:t>
            </a:r>
            <a:r>
              <a:rPr lang="nl-BE" sz="2400" dirty="0"/>
              <a:t>kijk op participatie </a:t>
            </a:r>
            <a:r>
              <a:rPr lang="nl-BE" sz="2400" dirty="0" smtClean="0"/>
              <a:t>is nodig</a:t>
            </a:r>
            <a:endParaRPr lang="nl-BE" sz="2400" dirty="0"/>
          </a:p>
          <a:p>
            <a:pPr marL="0" indent="0">
              <a:buNone/>
            </a:pPr>
            <a:endParaRPr lang="nl-BE" dirty="0" smtClean="0"/>
          </a:p>
          <a:p>
            <a:pPr>
              <a:buFont typeface="Arial" charset="0"/>
              <a:buChar char="•"/>
            </a:pPr>
            <a:endParaRPr lang="nl-BE" dirty="0" smtClean="0"/>
          </a:p>
        </p:txBody>
      </p:sp>
      <p:sp>
        <p:nvSpPr>
          <p:cNvPr id="6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2369923" y="513256"/>
            <a:ext cx="5366254" cy="365125"/>
          </a:xfrm>
        </p:spPr>
        <p:txBody>
          <a:bodyPr/>
          <a:lstStyle/>
          <a:p>
            <a:r>
              <a:rPr lang="en-GB" dirty="0" smtClean="0"/>
              <a:t>WERKEN AAN EEN PARTICIPATIEF BELEID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6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200416" y="991115"/>
            <a:ext cx="8642959" cy="5722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 smtClean="0"/>
              <a:t> </a:t>
            </a:r>
          </a:p>
          <a:p>
            <a:pPr>
              <a:buFont typeface="Arial" charset="0"/>
              <a:buChar char="•"/>
            </a:pPr>
            <a:r>
              <a:rPr lang="nl-BE" sz="2400" b="1" dirty="0" smtClean="0"/>
              <a:t>STAP 2 : Wanneer we participatie linken aan beleid:</a:t>
            </a:r>
            <a:r>
              <a:rPr lang="nl-BE" b="1" u="sng" dirty="0" smtClean="0"/>
              <a:t/>
            </a:r>
            <a:br>
              <a:rPr lang="nl-BE" b="1" u="sng" dirty="0" smtClean="0"/>
            </a:br>
            <a:endParaRPr lang="nl-BE" b="1" u="sng" dirty="0" smtClean="0"/>
          </a:p>
          <a:p>
            <a:pPr marL="0" indent="0" algn="ctr">
              <a:buNone/>
            </a:pPr>
            <a:r>
              <a:rPr lang="nl-BE" b="1" dirty="0" smtClean="0"/>
              <a:t>Beleidsparticipatie</a:t>
            </a:r>
          </a:p>
          <a:p>
            <a:pPr marL="0" indent="0" algn="ctr">
              <a:buNone/>
            </a:pPr>
            <a:r>
              <a:rPr lang="nl-BE" b="1" dirty="0" smtClean="0"/>
              <a:t> ≠ </a:t>
            </a:r>
          </a:p>
          <a:p>
            <a:pPr marL="0" indent="0" algn="ctr">
              <a:buNone/>
            </a:pPr>
            <a:r>
              <a:rPr lang="nl-BE" b="1" dirty="0" smtClean="0"/>
              <a:t>een participatief </a:t>
            </a:r>
            <a:r>
              <a:rPr lang="nl-BE" b="1" dirty="0" smtClean="0"/>
              <a:t>beleid</a:t>
            </a:r>
            <a:r>
              <a:rPr lang="nl-BE" b="1" dirty="0" smtClean="0"/>
              <a:t/>
            </a:r>
            <a:br>
              <a:rPr lang="nl-BE" b="1" dirty="0" smtClean="0"/>
            </a:br>
            <a:endParaRPr lang="nl-BE" b="1" dirty="0" smtClean="0"/>
          </a:p>
          <a:p>
            <a:pPr marL="0" indent="0">
              <a:buNone/>
            </a:pPr>
            <a:r>
              <a:rPr lang="nl-BE" dirty="0" smtClean="0"/>
              <a:t/>
            </a:r>
            <a:br>
              <a:rPr lang="nl-BE" dirty="0" smtClean="0"/>
            </a:br>
            <a:endParaRPr lang="nl-BE" dirty="0" smtClean="0"/>
          </a:p>
        </p:txBody>
      </p:sp>
      <p:sp>
        <p:nvSpPr>
          <p:cNvPr id="4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2369923" y="513256"/>
            <a:ext cx="5366254" cy="365125"/>
          </a:xfrm>
        </p:spPr>
        <p:txBody>
          <a:bodyPr/>
          <a:lstStyle/>
          <a:p>
            <a:r>
              <a:rPr lang="en-GB" dirty="0" smtClean="0"/>
              <a:t>WERKEN AAN EEN PARTICIPATIEF BELEID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4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275573" y="1543050"/>
            <a:ext cx="8755693" cy="4624388"/>
          </a:xfrm>
        </p:spPr>
        <p:txBody>
          <a:bodyPr>
            <a:normAutofit fontScale="92500" lnSpcReduction="10000"/>
          </a:bodyPr>
          <a:lstStyle/>
          <a:p>
            <a:r>
              <a:rPr lang="nl-BE" dirty="0" smtClean="0"/>
              <a:t>Beleidsparticipatie </a:t>
            </a:r>
            <a:r>
              <a:rPr lang="nl-BE" dirty="0"/>
              <a:t>&amp;</a:t>
            </a:r>
            <a:r>
              <a:rPr lang="nl-BE" dirty="0" smtClean="0"/>
              <a:t> participatief </a:t>
            </a:r>
            <a:r>
              <a:rPr lang="nl-BE" dirty="0" smtClean="0"/>
              <a:t>beleid</a:t>
            </a:r>
            <a:r>
              <a:rPr lang="nl-BE" dirty="0" smtClean="0"/>
              <a:t/>
            </a:r>
            <a:br>
              <a:rPr lang="nl-BE" dirty="0" smtClean="0"/>
            </a:br>
            <a:endParaRPr lang="nl-BE" dirty="0" smtClean="0"/>
          </a:p>
          <a:p>
            <a:r>
              <a:rPr lang="nl-BE" sz="2400" b="1" dirty="0"/>
              <a:t>Beleidsparticipatie = Initiatief vanuit het individu (de burger</a:t>
            </a:r>
            <a:r>
              <a:rPr lang="nl-BE" sz="2400" b="1" dirty="0" smtClean="0"/>
              <a:t>) + VB</a:t>
            </a:r>
          </a:p>
          <a:p>
            <a:r>
              <a:rPr lang="nl-BE" sz="2400" b="1" u="sng" dirty="0" smtClean="0"/>
              <a:t>HET</a:t>
            </a:r>
            <a:r>
              <a:rPr lang="nl-BE" sz="2400" b="1" dirty="0" smtClean="0"/>
              <a:t> participatief beleid bestaat niet</a:t>
            </a:r>
            <a:br>
              <a:rPr lang="nl-BE" sz="2400" b="1" dirty="0" smtClean="0"/>
            </a:br>
            <a:r>
              <a:rPr lang="nl-BE" sz="2400" b="1" dirty="0" smtClean="0"/>
              <a:t>WEL = </a:t>
            </a:r>
            <a:r>
              <a:rPr lang="nl-BE" sz="2400" b="1" u="sng" dirty="0" smtClean="0"/>
              <a:t>WERKEN AAN</a:t>
            </a:r>
            <a:r>
              <a:rPr lang="nl-BE" sz="2400" dirty="0" smtClean="0"/>
              <a:t> een participatief beleid.</a:t>
            </a:r>
            <a:br>
              <a:rPr lang="nl-BE" sz="2400" dirty="0" smtClean="0"/>
            </a:br>
            <a:r>
              <a:rPr lang="nl-BE" sz="2400" dirty="0" smtClean="0"/>
              <a:t/>
            </a:r>
            <a:br>
              <a:rPr lang="nl-BE" sz="2400" dirty="0" smtClean="0"/>
            </a:br>
            <a:r>
              <a:rPr lang="nl-BE" sz="2400" dirty="0"/>
              <a:t>Het gaat over een beleid (of een bestuur, organisatie ,..) die zichzelf in vraag stelt, de nodige ruimte  creëert en toelaat dat mensen – op hun maat -  mee voorbereiding, uitvoering en evaluatie van hun beleid bepalen.</a:t>
            </a:r>
            <a:br>
              <a:rPr lang="nl-BE" sz="2400" dirty="0"/>
            </a:br>
            <a:r>
              <a:rPr lang="nl-BE" sz="2400" dirty="0"/>
              <a:t>Wanneer een beleid dat toelaat en/of faciliteert werkt zij aan een participatief beleid.  </a:t>
            </a:r>
            <a:r>
              <a:rPr lang="nl-BE" sz="2400" dirty="0" smtClean="0"/>
              <a:t/>
            </a:r>
            <a:br>
              <a:rPr lang="nl-BE" sz="2400" dirty="0" smtClean="0"/>
            </a:br>
            <a:r>
              <a:rPr lang="nl-BE" sz="2400" dirty="0" smtClean="0"/>
              <a:t>(Dit kan op </a:t>
            </a:r>
            <a:r>
              <a:rPr lang="nl-BE" sz="2400" dirty="0"/>
              <a:t>micro, macro en </a:t>
            </a:r>
            <a:r>
              <a:rPr lang="nl-BE" sz="2400" dirty="0" err="1"/>
              <a:t>meso</a:t>
            </a:r>
            <a:r>
              <a:rPr lang="nl-BE" sz="2400" dirty="0"/>
              <a:t> </a:t>
            </a:r>
            <a:r>
              <a:rPr lang="nl-BE" sz="2400" dirty="0" smtClean="0"/>
              <a:t>niveau</a:t>
            </a:r>
            <a:r>
              <a:rPr lang="nl-BE" sz="2400" dirty="0" smtClean="0"/>
              <a:t>)</a:t>
            </a:r>
            <a:endParaRPr lang="nl-BE" sz="2400" dirty="0"/>
          </a:p>
          <a:p>
            <a:pPr marL="0" indent="0">
              <a:buNone/>
            </a:pPr>
            <a:endParaRPr lang="nl-BE" sz="1600" dirty="0"/>
          </a:p>
        </p:txBody>
      </p:sp>
      <p:sp>
        <p:nvSpPr>
          <p:cNvPr id="4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2369923" y="513256"/>
            <a:ext cx="5366254" cy="365125"/>
          </a:xfrm>
        </p:spPr>
        <p:txBody>
          <a:bodyPr/>
          <a:lstStyle/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1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25260" y="1377863"/>
            <a:ext cx="8956109" cy="5586608"/>
          </a:xfrm>
        </p:spPr>
        <p:txBody>
          <a:bodyPr>
            <a:normAutofit/>
          </a:bodyPr>
          <a:lstStyle/>
          <a:p>
            <a:r>
              <a:rPr lang="nl-BE" sz="2800" b="1" dirty="0" smtClean="0"/>
              <a:t>Elke vorm van participatie aan een beleid kan zowel instrumenteel, als principieel ingevuld worden</a:t>
            </a:r>
          </a:p>
          <a:p>
            <a:pPr marL="0" indent="0">
              <a:buNone/>
            </a:pPr>
            <a:endParaRPr lang="nl-BE" sz="900" b="1" dirty="0"/>
          </a:p>
          <a:p>
            <a:pPr marL="0" indent="0">
              <a:buNone/>
            </a:pPr>
            <a:r>
              <a:rPr lang="nl-BE" sz="2000" b="1" cap="small" dirty="0" smtClean="0">
                <a:solidFill>
                  <a:srgbClr val="C00000"/>
                </a:solidFill>
              </a:rPr>
              <a:t>een instrumentele invulling: </a:t>
            </a:r>
            <a:r>
              <a:rPr lang="nl-BE" sz="2000" dirty="0" smtClean="0"/>
              <a:t>Het beleid</a:t>
            </a:r>
          </a:p>
          <a:p>
            <a:pPr>
              <a:buFontTx/>
              <a:buChar char="-"/>
            </a:pPr>
            <a:r>
              <a:rPr lang="nl-BE" sz="2000" dirty="0" smtClean="0"/>
              <a:t>centrale en initiërende actor</a:t>
            </a:r>
          </a:p>
          <a:p>
            <a:pPr>
              <a:buFontTx/>
              <a:buChar char="-"/>
            </a:pPr>
            <a:r>
              <a:rPr lang="nl-BE" sz="2000" dirty="0" smtClean="0"/>
              <a:t>reeds </a:t>
            </a:r>
            <a:r>
              <a:rPr lang="nl-BE" sz="2000" dirty="0"/>
              <a:t>uitgestippeld maar dient (door de burger) nog bevestigd of gelegitimeerd te worden. </a:t>
            </a:r>
            <a:endParaRPr lang="nl-BE" sz="2000" dirty="0" smtClean="0"/>
          </a:p>
          <a:p>
            <a:pPr>
              <a:buFontTx/>
              <a:buChar char="-"/>
            </a:pPr>
            <a:r>
              <a:rPr lang="nl-BE" sz="2000" dirty="0" smtClean="0"/>
              <a:t>onzeker </a:t>
            </a:r>
            <a:r>
              <a:rPr lang="nl-BE" sz="2000" dirty="0"/>
              <a:t>of er al dan niet rekening gehouden wordt met de input van burgers, organisaties en diensten</a:t>
            </a:r>
            <a:r>
              <a:rPr lang="nl-BE" sz="2000" dirty="0" smtClean="0"/>
              <a:t>. De </a:t>
            </a:r>
            <a:r>
              <a:rPr lang="nl-BE" sz="2000" dirty="0"/>
              <a:t>input die hier gegeven wordt noemen we </a:t>
            </a:r>
            <a:r>
              <a:rPr lang="nl-BE" sz="2000" b="1" cap="small" dirty="0"/>
              <a:t>inspraak</a:t>
            </a:r>
            <a:r>
              <a:rPr lang="nl-BE" sz="2000" b="1" cap="small" dirty="0" smtClean="0"/>
              <a:t>.</a:t>
            </a:r>
            <a:endParaRPr lang="nl-BE" sz="2000" dirty="0"/>
          </a:p>
        </p:txBody>
      </p:sp>
      <p:sp>
        <p:nvSpPr>
          <p:cNvPr id="4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2369923" y="513256"/>
            <a:ext cx="5366254" cy="365125"/>
          </a:xfrm>
        </p:spPr>
        <p:txBody>
          <a:bodyPr/>
          <a:lstStyle/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6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25260" y="1377863"/>
            <a:ext cx="8956109" cy="5586608"/>
          </a:xfrm>
        </p:spPr>
        <p:txBody>
          <a:bodyPr>
            <a:normAutofit/>
          </a:bodyPr>
          <a:lstStyle/>
          <a:p>
            <a:r>
              <a:rPr lang="nl-BE" sz="2800" b="1" dirty="0" smtClean="0"/>
              <a:t>Elke vorm van participatie aan een beleid kan zowel instrumenteel, als principieel ingevuld worden</a:t>
            </a:r>
          </a:p>
          <a:p>
            <a:pPr marL="0" indent="0">
              <a:buNone/>
            </a:pPr>
            <a:endParaRPr lang="nl-BE" sz="1700" dirty="0"/>
          </a:p>
          <a:p>
            <a:pPr marL="0" indent="0">
              <a:buNone/>
            </a:pPr>
            <a:r>
              <a:rPr lang="nl-BE" sz="2000" b="1" cap="small" dirty="0" smtClean="0">
                <a:solidFill>
                  <a:srgbClr val="C00000"/>
                </a:solidFill>
              </a:rPr>
              <a:t>een principiële invulling</a:t>
            </a:r>
            <a:r>
              <a:rPr lang="nl-BE" sz="2000" b="1" dirty="0" smtClean="0">
                <a:solidFill>
                  <a:srgbClr val="C00000"/>
                </a:solidFill>
              </a:rPr>
              <a:t>: </a:t>
            </a:r>
            <a:r>
              <a:rPr lang="nl-BE" sz="2000" dirty="0" smtClean="0"/>
              <a:t>Het beleid</a:t>
            </a:r>
          </a:p>
          <a:p>
            <a:pPr>
              <a:buFontTx/>
              <a:buChar char="-"/>
            </a:pPr>
            <a:r>
              <a:rPr lang="nl-BE" sz="2000" dirty="0" smtClean="0"/>
              <a:t>erkent het </a:t>
            </a:r>
            <a:r>
              <a:rPr lang="nl-BE" sz="2000" dirty="0"/>
              <a:t>recht van burgers, organisaties en diensten om hun visie in het debat in te brengen en zeggenschap uit te oefenen over de inhoudelijke invulling en vormgeving van dat beleid. </a:t>
            </a:r>
            <a:endParaRPr lang="nl-BE" sz="2000" dirty="0" smtClean="0"/>
          </a:p>
          <a:p>
            <a:pPr>
              <a:buFontTx/>
              <a:buChar char="-"/>
            </a:pPr>
            <a:r>
              <a:rPr lang="nl-BE" sz="2000" dirty="0" smtClean="0"/>
              <a:t>Hier </a:t>
            </a:r>
            <a:r>
              <a:rPr lang="nl-BE" sz="2000" dirty="0"/>
              <a:t>spreken we over </a:t>
            </a:r>
            <a:r>
              <a:rPr lang="nl-BE" sz="2000" b="1" cap="small" dirty="0"/>
              <a:t>participatie</a:t>
            </a:r>
            <a:r>
              <a:rPr lang="nl-BE" sz="2000" dirty="0"/>
              <a:t> </a:t>
            </a:r>
            <a:endParaRPr lang="nl-BE" sz="2000" dirty="0" smtClean="0"/>
          </a:p>
          <a:p>
            <a:pPr marL="0" indent="0">
              <a:buNone/>
            </a:pPr>
            <a:r>
              <a:rPr lang="nl-BE" sz="2000" dirty="0"/>
              <a:t>	</a:t>
            </a:r>
            <a:r>
              <a:rPr lang="nl-BE" sz="2000" dirty="0" smtClean="0"/>
              <a:t>-&gt; </a:t>
            </a:r>
            <a:r>
              <a:rPr lang="nl-BE" sz="2000" dirty="0" smtClean="0"/>
              <a:t>dat </a:t>
            </a:r>
            <a:r>
              <a:rPr lang="nl-BE" sz="2000" dirty="0"/>
              <a:t>wordt opgevat als een proces waarbij er tussen de verschillende actoren </a:t>
            </a:r>
            <a:r>
              <a:rPr lang="nl-BE" sz="2000" dirty="0" smtClean="0"/>
              <a:t>		sprake </a:t>
            </a:r>
            <a:r>
              <a:rPr lang="nl-BE" sz="2000" dirty="0"/>
              <a:t>is van </a:t>
            </a:r>
            <a:r>
              <a:rPr lang="nl-BE" sz="2000" dirty="0" smtClean="0"/>
              <a:t>een </a:t>
            </a:r>
            <a:r>
              <a:rPr lang="nl-BE" sz="2000" dirty="0"/>
              <a:t>betekenisvolle en </a:t>
            </a:r>
            <a:r>
              <a:rPr lang="nl-BE" sz="2000" dirty="0" smtClean="0"/>
              <a:t>ingrijpende </a:t>
            </a:r>
            <a:r>
              <a:rPr lang="nl-BE" sz="2000" dirty="0"/>
              <a:t>interactie, van dialoog en van </a:t>
            </a:r>
            <a:r>
              <a:rPr lang="nl-BE" sz="2000" dirty="0" smtClean="0"/>
              <a:t>	coproductie</a:t>
            </a:r>
            <a:r>
              <a:rPr lang="nl-BE" sz="2000" dirty="0"/>
              <a:t>. </a:t>
            </a:r>
          </a:p>
        </p:txBody>
      </p:sp>
      <p:sp>
        <p:nvSpPr>
          <p:cNvPr id="4" name="Tijdelijke aanduiding voor voettekst 1"/>
          <p:cNvSpPr>
            <a:spLocks noGrp="1"/>
          </p:cNvSpPr>
          <p:nvPr>
            <p:ph type="ftr" sz="quarter" idx="10"/>
          </p:nvPr>
        </p:nvSpPr>
        <p:spPr>
          <a:xfrm>
            <a:off x="2369923" y="513256"/>
            <a:ext cx="5366254" cy="365125"/>
          </a:xfrm>
        </p:spPr>
        <p:txBody>
          <a:bodyPr/>
          <a:lstStyle/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581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1" y="1202499"/>
            <a:ext cx="8997130" cy="56555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BE" b="1" u="sng" dirty="0" smtClean="0"/>
              <a:t>Realiteit :</a:t>
            </a:r>
            <a:r>
              <a:rPr lang="nl-BE" dirty="0" smtClean="0"/>
              <a:t> </a:t>
            </a:r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endParaRPr lang="nl-BE" dirty="0" smtClean="0"/>
          </a:p>
          <a:p>
            <a:pPr marL="0" indent="0" algn="ctr">
              <a:buNone/>
            </a:pPr>
            <a:r>
              <a:rPr lang="nl-BE" sz="3800" dirty="0" smtClean="0"/>
              <a:t>Zoeken naar een goede verdeelsleutel :</a:t>
            </a:r>
          </a:p>
          <a:p>
            <a:pPr marL="0" indent="0" algn="ctr">
              <a:buNone/>
            </a:pPr>
            <a:r>
              <a:rPr lang="nl-BE" sz="3800" dirty="0" smtClean="0"/>
              <a:t>Rol van beleid, individu en middenveld</a:t>
            </a:r>
            <a:endParaRPr lang="nl-BE" sz="3800" b="1" u="sng" dirty="0"/>
          </a:p>
        </p:txBody>
      </p:sp>
      <p:sp>
        <p:nvSpPr>
          <p:cNvPr id="4" name="Tijdelijke aanduiding voor voettekst 1"/>
          <p:cNvSpPr txBox="1">
            <a:spLocks/>
          </p:cNvSpPr>
          <p:nvPr/>
        </p:nvSpPr>
        <p:spPr>
          <a:xfrm>
            <a:off x="2522323" y="6656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i="1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396" y="2478882"/>
            <a:ext cx="2598933" cy="2960775"/>
          </a:xfrm>
          <a:prstGeom prst="rect">
            <a:avLst/>
          </a:prstGeom>
        </p:spPr>
      </p:pic>
      <p:sp>
        <p:nvSpPr>
          <p:cNvPr id="6" name="Wolkvormige toelichting 5"/>
          <p:cNvSpPr/>
          <p:nvPr/>
        </p:nvSpPr>
        <p:spPr>
          <a:xfrm>
            <a:off x="6627622" y="2926915"/>
            <a:ext cx="2217107" cy="1125254"/>
          </a:xfrm>
          <a:prstGeom prst="cloudCallout">
            <a:avLst>
              <a:gd name="adj1" fmla="val -84391"/>
              <a:gd name="adj2" fmla="val 205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Principieel</a:t>
            </a:r>
            <a:endParaRPr lang="nl-BE" b="1" dirty="0"/>
          </a:p>
        </p:txBody>
      </p:sp>
      <p:sp>
        <p:nvSpPr>
          <p:cNvPr id="7" name="Wolkvormige toelichting 6"/>
          <p:cNvSpPr/>
          <p:nvPr/>
        </p:nvSpPr>
        <p:spPr>
          <a:xfrm>
            <a:off x="116910" y="1773479"/>
            <a:ext cx="3081403" cy="1153436"/>
          </a:xfrm>
          <a:prstGeom prst="cloudCallout">
            <a:avLst>
              <a:gd name="adj1" fmla="val 48647"/>
              <a:gd name="adj2" fmla="val 443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Beleidsparticipatie</a:t>
            </a:r>
            <a:endParaRPr lang="nl-BE" b="1" dirty="0"/>
          </a:p>
        </p:txBody>
      </p:sp>
      <p:sp>
        <p:nvSpPr>
          <p:cNvPr id="8" name="Wolkvormige toelichting 7"/>
          <p:cNvSpPr/>
          <p:nvPr/>
        </p:nvSpPr>
        <p:spPr>
          <a:xfrm>
            <a:off x="116910" y="3383594"/>
            <a:ext cx="2386626" cy="1138824"/>
          </a:xfrm>
          <a:prstGeom prst="cloudCallout">
            <a:avLst>
              <a:gd name="adj1" fmla="val 78824"/>
              <a:gd name="adj2" fmla="val -3914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Instrumenteel</a:t>
            </a:r>
            <a:endParaRPr lang="nl-BE" b="1" dirty="0"/>
          </a:p>
        </p:txBody>
      </p:sp>
      <p:sp>
        <p:nvSpPr>
          <p:cNvPr id="9" name="Wolkvormige toelichting 8"/>
          <p:cNvSpPr/>
          <p:nvPr/>
        </p:nvSpPr>
        <p:spPr>
          <a:xfrm>
            <a:off x="5762594" y="848218"/>
            <a:ext cx="2217107" cy="1816274"/>
          </a:xfrm>
          <a:prstGeom prst="cloudCallout">
            <a:avLst>
              <a:gd name="adj1" fmla="val -64617"/>
              <a:gd name="adj2" fmla="val 4112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Participatief beleid</a:t>
            </a:r>
            <a:endParaRPr lang="nl-BE" b="1" dirty="0"/>
          </a:p>
        </p:txBody>
      </p:sp>
      <p:sp>
        <p:nvSpPr>
          <p:cNvPr id="10" name="Wolkvormige toelichting 9"/>
          <p:cNvSpPr/>
          <p:nvPr/>
        </p:nvSpPr>
        <p:spPr>
          <a:xfrm>
            <a:off x="360328" y="4756238"/>
            <a:ext cx="2386626" cy="1138824"/>
          </a:xfrm>
          <a:prstGeom prst="cloudCallout">
            <a:avLst>
              <a:gd name="adj1" fmla="val 70951"/>
              <a:gd name="adj2" fmla="val -4904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Inspraak</a:t>
            </a:r>
            <a:endParaRPr lang="nl-BE" b="1" dirty="0"/>
          </a:p>
        </p:txBody>
      </p:sp>
      <p:sp>
        <p:nvSpPr>
          <p:cNvPr id="11" name="Wolkvormige toelichting 10"/>
          <p:cNvSpPr/>
          <p:nvPr/>
        </p:nvSpPr>
        <p:spPr>
          <a:xfrm>
            <a:off x="6780023" y="4600185"/>
            <a:ext cx="2217107" cy="1125254"/>
          </a:xfrm>
          <a:prstGeom prst="cloudCallout">
            <a:avLst>
              <a:gd name="adj1" fmla="val -84391"/>
              <a:gd name="adj2" fmla="val -2623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b="1" dirty="0" smtClean="0"/>
              <a:t>Participatie</a:t>
            </a:r>
            <a:endParaRPr lang="nl-BE" b="1" dirty="0"/>
          </a:p>
        </p:txBody>
      </p:sp>
    </p:spTree>
    <p:extLst>
      <p:ext uri="{BB962C8B-B14F-4D97-AF65-F5344CB8AC3E}">
        <p14:creationId xmlns:p14="http://schemas.microsoft.com/office/powerpoint/2010/main" val="193784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Waar gaat het Minderhedenforum voor?</a:t>
            </a:r>
          </a:p>
          <a:p>
            <a:pPr marL="0" indent="0" algn="ctr">
              <a:buNone/>
            </a:pPr>
            <a:endParaRPr lang="nl-BE" dirty="0" smtClean="0"/>
          </a:p>
          <a:p>
            <a:pPr marL="0" indent="0" algn="ctr">
              <a:buNone/>
            </a:pPr>
            <a:r>
              <a:rPr lang="nl-BE" dirty="0" smtClean="0"/>
              <a:t>Het </a:t>
            </a:r>
            <a:r>
              <a:rPr lang="nl-BE" dirty="0"/>
              <a:t>Minderhedenforum bepleit dat het noodzakelijk is voor een beleid, bestuur, organisatie of overlegforum om te werken aan een </a:t>
            </a:r>
            <a:r>
              <a:rPr lang="nl-BE" b="1" cap="small" dirty="0"/>
              <a:t>participatief beleid </a:t>
            </a:r>
            <a:r>
              <a:rPr lang="nl-BE" dirty="0"/>
              <a:t>dat inzet op een </a:t>
            </a:r>
            <a:r>
              <a:rPr lang="nl-BE" b="1" cap="small" dirty="0"/>
              <a:t>principiële invulling.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endParaRPr lang="nl-BE" dirty="0"/>
          </a:p>
        </p:txBody>
      </p:sp>
      <p:sp>
        <p:nvSpPr>
          <p:cNvPr id="4" name="Tijdelijke aanduiding voor voettekst 1"/>
          <p:cNvSpPr txBox="1">
            <a:spLocks/>
          </p:cNvSpPr>
          <p:nvPr/>
        </p:nvSpPr>
        <p:spPr>
          <a:xfrm>
            <a:off x="2522323" y="6656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i="1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11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nl-BE" b="1" dirty="0" smtClean="0"/>
              <a:t>Waarom?</a:t>
            </a:r>
            <a:endParaRPr lang="nl-BE" b="1" dirty="0"/>
          </a:p>
          <a:p>
            <a:pPr marL="0" indent="0">
              <a:buNone/>
            </a:pPr>
            <a:r>
              <a:rPr lang="nl-BE" dirty="0" smtClean="0"/>
              <a:t>-  </a:t>
            </a:r>
            <a:r>
              <a:rPr lang="nl-BE" dirty="0" smtClean="0"/>
              <a:t>Enkel </a:t>
            </a:r>
            <a:r>
              <a:rPr lang="nl-BE" dirty="0" smtClean="0"/>
              <a:t>beleidsparticipatie = onvoldoende</a:t>
            </a:r>
          </a:p>
          <a:p>
            <a:pPr>
              <a:buFontTx/>
              <a:buChar char="-"/>
            </a:pPr>
            <a:r>
              <a:rPr lang="nl-BE" dirty="0" smtClean="0"/>
              <a:t>Samenleving </a:t>
            </a:r>
            <a:r>
              <a:rPr lang="nl-BE" dirty="0" smtClean="0"/>
              <a:t>= structurele </a:t>
            </a:r>
            <a:r>
              <a:rPr lang="nl-BE" dirty="0"/>
              <a:t>uitsluitingsmechanismen </a:t>
            </a:r>
            <a:r>
              <a:rPr lang="nl-BE" dirty="0" smtClean="0"/>
              <a:t>die </a:t>
            </a:r>
            <a:r>
              <a:rPr lang="nl-BE" dirty="0"/>
              <a:t>het individuen onmogelijk maken om tot initiatief te komen.  </a:t>
            </a:r>
            <a:endParaRPr lang="nl-BE" dirty="0" smtClean="0"/>
          </a:p>
          <a:p>
            <a:pPr>
              <a:buFontTx/>
              <a:buChar char="-"/>
            </a:pPr>
            <a:r>
              <a:rPr lang="nl-BE" dirty="0" smtClean="0"/>
              <a:t>Rol van het beleid</a:t>
            </a:r>
            <a:endParaRPr lang="nl-BE" dirty="0"/>
          </a:p>
        </p:txBody>
      </p:sp>
      <p:sp>
        <p:nvSpPr>
          <p:cNvPr id="4" name="Tijdelijke aanduiding voor voettekst 1"/>
          <p:cNvSpPr txBox="1">
            <a:spLocks/>
          </p:cNvSpPr>
          <p:nvPr/>
        </p:nvSpPr>
        <p:spPr>
          <a:xfrm>
            <a:off x="2522323" y="6656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i="1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WERKEN AAN EEN PARTICIPATIEF BELEID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81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OVER SUPERDIVERSITEIT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25469" y="1543050"/>
            <a:ext cx="8718116" cy="4624388"/>
          </a:xfrm>
        </p:spPr>
        <p:txBody>
          <a:bodyPr>
            <a:normAutofit lnSpcReduction="10000"/>
          </a:bodyPr>
          <a:lstStyle/>
          <a:p>
            <a:r>
              <a:rPr lang="nl-BE" dirty="0" smtClean="0">
                <a:solidFill>
                  <a:srgbClr val="FF0000"/>
                </a:solidFill>
              </a:rPr>
              <a:t>SUPERDIVERSITEIT 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b="1" dirty="0" smtClean="0"/>
              <a:t>Wat willen we aantonen?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	</a:t>
            </a:r>
            <a:br>
              <a:rPr lang="nl-BE" dirty="0" smtClean="0"/>
            </a:br>
            <a:r>
              <a:rPr lang="nl-BE" dirty="0" smtClean="0"/>
              <a:t> </a:t>
            </a:r>
            <a:r>
              <a:rPr lang="nl-BE" sz="2800" dirty="0" smtClean="0"/>
              <a:t> 1.  Realiteit = </a:t>
            </a:r>
            <a:r>
              <a:rPr lang="nl-BE" sz="2800" dirty="0"/>
              <a:t>S</a:t>
            </a:r>
            <a:r>
              <a:rPr lang="nl-BE" sz="2800" dirty="0" smtClean="0"/>
              <a:t>uperdiverse samenleving</a:t>
            </a:r>
          </a:p>
          <a:p>
            <a:pPr marL="0" indent="0">
              <a:buNone/>
            </a:pPr>
            <a:r>
              <a:rPr lang="nl-BE" sz="2800" dirty="0" smtClean="0"/>
              <a:t>	2.  Hoe zit het bij ons? Belgische en lokale context.</a:t>
            </a:r>
          </a:p>
          <a:p>
            <a:pPr marL="0" indent="0">
              <a:buNone/>
            </a:pPr>
            <a:r>
              <a:rPr lang="nl-BE" sz="800" dirty="0" smtClean="0"/>
              <a:t> </a:t>
            </a:r>
            <a:r>
              <a:rPr lang="nl-BE" sz="2800" dirty="0" smtClean="0"/>
              <a:t/>
            </a:r>
            <a:br>
              <a:rPr lang="nl-BE" sz="2800" dirty="0" smtClean="0"/>
            </a:br>
            <a:r>
              <a:rPr lang="nl-BE" sz="2800" dirty="0" smtClean="0"/>
              <a:t> 	3.  Waarom zijn divers samengestelde overlegfora 			      noodzakelijk?</a:t>
            </a:r>
          </a:p>
          <a:p>
            <a:pPr marL="0" indent="0">
              <a:buNone/>
            </a:pPr>
            <a:r>
              <a:rPr lang="nl-BE" sz="2800" dirty="0" smtClean="0"/>
              <a:t/>
            </a:r>
            <a:br>
              <a:rPr lang="nl-BE" sz="2800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237995" y="1543048"/>
            <a:ext cx="8730641" cy="6636447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Char char="•"/>
            </a:pPr>
            <a:r>
              <a:rPr lang="nl-BE" b="1" u="sng" dirty="0" smtClean="0"/>
              <a:t>STAP 3 : Aandacht voor </a:t>
            </a:r>
            <a:r>
              <a:rPr lang="nl-BE" b="1" u="sng" dirty="0" err="1" smtClean="0"/>
              <a:t>superdiversiteit</a:t>
            </a:r>
            <a:endParaRPr lang="nl-BE" b="1" u="sng" dirty="0" smtClean="0"/>
          </a:p>
          <a:p>
            <a:pPr marL="0" indent="0" algn="ctr">
              <a:buNone/>
            </a:pPr>
            <a:r>
              <a:rPr lang="nl-BE" b="1" i="1" dirty="0" smtClean="0"/>
              <a:t>Aanpak op 2 fronten : </a:t>
            </a:r>
          </a:p>
          <a:p>
            <a:pPr marL="0" indent="0" algn="ctr">
              <a:buNone/>
            </a:pPr>
            <a:r>
              <a:rPr lang="nl-BE" dirty="0" smtClean="0"/>
              <a:t>beleid &amp; samenleving  (individu/burger)</a:t>
            </a:r>
          </a:p>
          <a:p>
            <a:pPr marL="0" indent="0" algn="ctr">
              <a:buNone/>
            </a:pPr>
            <a:endParaRPr lang="nl-BE" sz="1100" b="1" i="1" dirty="0" smtClean="0"/>
          </a:p>
          <a:p>
            <a:pPr marL="0" indent="0" algn="ctr">
              <a:buNone/>
            </a:pPr>
            <a:r>
              <a:rPr lang="nl-BE" b="1" i="1" dirty="0" smtClean="0"/>
              <a:t>Met focus op:</a:t>
            </a:r>
          </a:p>
          <a:p>
            <a:pPr marL="0" indent="0" algn="ctr">
              <a:buNone/>
            </a:pPr>
            <a:r>
              <a:rPr lang="nl-BE" dirty="0" smtClean="0"/>
              <a:t>Maatwerk</a:t>
            </a:r>
          </a:p>
          <a:p>
            <a:pPr marL="0" indent="0" algn="ctr">
              <a:buNone/>
            </a:pPr>
            <a:r>
              <a:rPr lang="nl-BE" dirty="0" smtClean="0"/>
              <a:t>Samenwerking</a:t>
            </a:r>
          </a:p>
          <a:p>
            <a:pPr marL="0" indent="0" algn="ctr">
              <a:buNone/>
            </a:pPr>
            <a:r>
              <a:rPr lang="nl-BE" dirty="0" smtClean="0"/>
              <a:t>Communicatie</a:t>
            </a:r>
          </a:p>
          <a:p>
            <a:pPr marL="0" indent="0" algn="ctr">
              <a:buNone/>
            </a:pPr>
            <a:r>
              <a:rPr lang="nl-BE" dirty="0" smtClean="0"/>
              <a:t>Het proces</a:t>
            </a:r>
          </a:p>
          <a:p>
            <a:pPr marL="0" indent="0" algn="ctr">
              <a:buNone/>
            </a:pPr>
            <a:r>
              <a:rPr lang="nl-BE" dirty="0" smtClean="0"/>
              <a:t>Matching</a:t>
            </a:r>
            <a:endParaRPr lang="nl-BE" dirty="0"/>
          </a:p>
          <a:p>
            <a:pPr marL="0" indent="0">
              <a:buNone/>
            </a:pP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endParaRPr lang="nl-BE" dirty="0"/>
          </a:p>
        </p:txBody>
      </p:sp>
      <p:sp>
        <p:nvSpPr>
          <p:cNvPr id="4" name="Tijdelijke aanduiding voor voettekst 1"/>
          <p:cNvSpPr txBox="1">
            <a:spLocks/>
          </p:cNvSpPr>
          <p:nvPr/>
        </p:nvSpPr>
        <p:spPr>
          <a:xfrm>
            <a:off x="2522323" y="6656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i="1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WERKEN AAN EEN PARTICIPATIEF BELEID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660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275572" y="1302707"/>
            <a:ext cx="8780745" cy="567429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nl-BE" sz="6800" b="1" dirty="0" smtClean="0"/>
              <a:t>Maatwerk</a:t>
            </a:r>
            <a:r>
              <a:rPr lang="nl-BE" sz="6200" dirty="0" smtClean="0"/>
              <a:t/>
            </a:r>
            <a:br>
              <a:rPr lang="nl-BE" sz="6200" dirty="0" smtClean="0"/>
            </a:br>
            <a:r>
              <a:rPr lang="nl-NL" sz="6600" dirty="0"/>
              <a:t>Geen statische methoden maar op maat van situaties, profielen, doelstellingen, betrokken partijen, socio-economische contexten …</a:t>
            </a:r>
            <a:r>
              <a:rPr lang="nl-NL" sz="6600" i="1" dirty="0"/>
              <a:t> </a:t>
            </a:r>
            <a:endParaRPr lang="nl-NL" sz="6800" b="1" dirty="0" smtClean="0"/>
          </a:p>
          <a:p>
            <a:pPr marL="0" indent="0">
              <a:buNone/>
            </a:pPr>
            <a:endParaRPr lang="nl-NL" sz="6800" b="1" dirty="0" smtClean="0"/>
          </a:p>
          <a:p>
            <a:pPr marL="0" indent="0">
              <a:buNone/>
            </a:pPr>
            <a:r>
              <a:rPr lang="nl-NL" sz="6800" b="1" dirty="0" smtClean="0"/>
              <a:t>Samenwerking</a:t>
            </a:r>
            <a:r>
              <a:rPr lang="nl-NL" sz="6400" b="1" dirty="0" smtClean="0"/>
              <a:t/>
            </a:r>
            <a:br>
              <a:rPr lang="nl-NL" sz="6400" b="1" dirty="0" smtClean="0"/>
            </a:br>
            <a:r>
              <a:rPr lang="nl-NL" sz="6800" dirty="0" smtClean="0"/>
              <a:t>Vanuit </a:t>
            </a:r>
            <a:r>
              <a:rPr lang="nl-NL" sz="6800" dirty="0"/>
              <a:t>een relatie van gelijkheid samen werken met verschillende partners. Zij brengen elk andere perspectieven met zich mee waardoor diverse facetten belicht worden. Dit leidt naar een lange termijn </a:t>
            </a:r>
            <a:r>
              <a:rPr lang="nl-NL" sz="6800" dirty="0" smtClean="0"/>
              <a:t>visie.</a:t>
            </a:r>
            <a:endParaRPr lang="nl-NL" sz="6800" dirty="0"/>
          </a:p>
          <a:p>
            <a:pPr marL="0" indent="0">
              <a:buNone/>
            </a:pPr>
            <a:endParaRPr lang="nl-NL" sz="6800" b="1" dirty="0"/>
          </a:p>
          <a:p>
            <a:pPr marL="0" indent="0">
              <a:buNone/>
            </a:pPr>
            <a:r>
              <a:rPr lang="nl-NL" sz="6800" b="1" dirty="0" smtClean="0"/>
              <a:t>Communicatie</a:t>
            </a:r>
            <a:r>
              <a:rPr lang="nl-NL" sz="6800" dirty="0"/>
              <a:t/>
            </a:r>
            <a:br>
              <a:rPr lang="nl-NL" sz="6800" dirty="0"/>
            </a:br>
            <a:r>
              <a:rPr lang="nl-NL" sz="6800" dirty="0"/>
              <a:t>Aandacht voor kwaliteit van communicatie. Ze moet geloofwaardig, correct, tijdig, eerlijk en gemeend zijn</a:t>
            </a:r>
            <a:r>
              <a:rPr lang="nl-NL" sz="6800" dirty="0" smtClean="0"/>
              <a:t>.</a:t>
            </a:r>
            <a:endParaRPr lang="nl-BE" sz="6800" dirty="0"/>
          </a:p>
          <a:p>
            <a:pPr marL="0" indent="0">
              <a:buNone/>
            </a:pPr>
            <a:endParaRPr lang="nl-NL" sz="6800" b="1" dirty="0" smtClean="0"/>
          </a:p>
          <a:p>
            <a:pPr marL="0" indent="0">
              <a:buNone/>
            </a:pPr>
            <a:r>
              <a:rPr lang="nl-NL" sz="6800" b="1" dirty="0" smtClean="0"/>
              <a:t>Het </a:t>
            </a:r>
            <a:r>
              <a:rPr lang="nl-NL" sz="6800" b="1" dirty="0"/>
              <a:t>Proces</a:t>
            </a:r>
            <a:br>
              <a:rPr lang="nl-NL" sz="6800" b="1" dirty="0"/>
            </a:br>
            <a:r>
              <a:rPr lang="nl-NL" sz="6800" dirty="0"/>
              <a:t>Een participatief beleid doorvoeren, is een proces van informeren en afstemmen van meningen, inzichten en gevoelens. Schenk daarom aandacht aan getuigenissen, ontmoeting, coaching en vorming. </a:t>
            </a:r>
            <a:endParaRPr lang="nl-BE" sz="6800" dirty="0"/>
          </a:p>
          <a:p>
            <a:pPr marL="0" indent="0">
              <a:buNone/>
            </a:pPr>
            <a:r>
              <a:rPr lang="nl-NL" sz="6800" dirty="0"/>
              <a:t/>
            </a:r>
            <a:br>
              <a:rPr lang="nl-NL" sz="6800" dirty="0"/>
            </a:br>
            <a:r>
              <a:rPr lang="nl-NL" sz="6800" b="1" dirty="0"/>
              <a:t>Matching</a:t>
            </a:r>
            <a:r>
              <a:rPr lang="nl-NL" sz="6800" dirty="0"/>
              <a:t> </a:t>
            </a:r>
            <a:br>
              <a:rPr lang="nl-NL" sz="6800" dirty="0"/>
            </a:br>
            <a:r>
              <a:rPr lang="nl-NL" sz="6800" dirty="0" smtClean="0"/>
              <a:t>Er </a:t>
            </a:r>
            <a:r>
              <a:rPr lang="nl-NL" sz="6800" dirty="0"/>
              <a:t>is veel engagement, potentieel en goede wil aanwezig, maar individuen en organisaties vinden de weg naar elkaar niet steeds. Matching helpt hierbij.</a:t>
            </a:r>
            <a:r>
              <a:rPr lang="nl-BE" sz="6800" dirty="0"/>
              <a:t> </a:t>
            </a:r>
            <a:r>
              <a:rPr lang="nl-NL" sz="6800" dirty="0"/>
              <a:t> </a:t>
            </a:r>
            <a:r>
              <a:rPr lang="en-GB" sz="6200" b="1" dirty="0"/>
              <a:t/>
            </a:r>
            <a:br>
              <a:rPr lang="en-GB" sz="6200" b="1" dirty="0"/>
            </a:br>
            <a:r>
              <a:rPr lang="nl-BE" sz="4500" b="1" dirty="0"/>
              <a:t/>
            </a:r>
            <a:br>
              <a:rPr lang="nl-BE" sz="4500" b="1" dirty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      </a:t>
            </a:r>
            <a:endParaRPr lang="nl-BE" dirty="0"/>
          </a:p>
          <a:p>
            <a:pPr marL="0" indent="0">
              <a:buNone/>
            </a:pPr>
            <a:r>
              <a:rPr lang="nl-BE" dirty="0" smtClean="0"/>
              <a:t/>
            </a:r>
            <a:br>
              <a:rPr lang="nl-BE" dirty="0" smtClean="0"/>
            </a:br>
            <a:endParaRPr lang="nl-BE" dirty="0"/>
          </a:p>
        </p:txBody>
      </p:sp>
      <p:sp>
        <p:nvSpPr>
          <p:cNvPr id="4" name="Tijdelijke aanduiding voor voettekst 1"/>
          <p:cNvSpPr txBox="1">
            <a:spLocks/>
          </p:cNvSpPr>
          <p:nvPr/>
        </p:nvSpPr>
        <p:spPr>
          <a:xfrm>
            <a:off x="2522323" y="665656"/>
            <a:ext cx="53662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i="1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WERKEN AAN EEN PARTICIPATIEF BELEID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71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338203" y="1515648"/>
            <a:ext cx="8668011" cy="474736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nl-BE" sz="11200" b="1" dirty="0" smtClean="0"/>
              <a:t>Achtergrondliteratuur</a:t>
            </a:r>
            <a:endParaRPr lang="nl-BE" sz="11200" b="1" dirty="0"/>
          </a:p>
          <a:p>
            <a:pPr marL="0" indent="0" algn="ctr">
              <a:buNone/>
            </a:pPr>
            <a:endParaRPr lang="nl-BE" sz="4900" b="1" dirty="0"/>
          </a:p>
          <a:p>
            <a:pPr marL="0" indent="0">
              <a:buNone/>
            </a:pPr>
            <a:r>
              <a:rPr lang="nl-BE" sz="7200" dirty="0" smtClean="0"/>
              <a:t>K</a:t>
            </a:r>
            <a:r>
              <a:rPr lang="nl-BE" sz="7200" dirty="0" smtClean="0"/>
              <a:t>. VAN DEN  DAELE; Handelingskader. Werken aan een participatief beleid met aandacht voor </a:t>
            </a:r>
            <a:r>
              <a:rPr lang="nl-BE" sz="7200" dirty="0" err="1" smtClean="0"/>
              <a:t>superdiversiteit</a:t>
            </a:r>
            <a:r>
              <a:rPr lang="nl-BE" sz="7200" dirty="0"/>
              <a:t>.</a:t>
            </a:r>
            <a:r>
              <a:rPr lang="nl-BE" sz="7200" dirty="0" smtClean="0"/>
              <a:t> Brussel 2015.</a:t>
            </a:r>
            <a:br>
              <a:rPr lang="nl-BE" sz="7200" dirty="0" smtClean="0"/>
            </a:br>
            <a:r>
              <a:rPr lang="nl-BE" sz="8000" dirty="0" smtClean="0"/>
              <a:t/>
            </a:r>
            <a:br>
              <a:rPr lang="nl-BE" sz="8000" dirty="0" smtClean="0"/>
            </a:br>
            <a:r>
              <a:rPr lang="en-US" sz="8000" dirty="0"/>
              <a:t>J. VAN DAMME, F. SCHRAM &amp; M</a:t>
            </a:r>
            <a:r>
              <a:rPr lang="en-US" sz="7200" dirty="0"/>
              <a:t>. BRANS; </a:t>
            </a:r>
            <a:r>
              <a:rPr lang="en-US" sz="7200" i="1" dirty="0" err="1"/>
              <a:t>Participatie</a:t>
            </a:r>
            <a:r>
              <a:rPr lang="en-US" sz="7200" i="1" dirty="0"/>
              <a:t>: what’s in a name. </a:t>
            </a:r>
            <a:r>
              <a:rPr lang="nl-BE" sz="7200" i="1" dirty="0"/>
              <a:t>Een multidisciplinaire kijk op maatschappelijke participatie. </a:t>
            </a:r>
            <a:r>
              <a:rPr lang="nl-BE" sz="7200" dirty="0"/>
              <a:t>Vanden </a:t>
            </a:r>
            <a:r>
              <a:rPr lang="nl-BE" sz="7200" dirty="0" err="1"/>
              <a:t>Broele</a:t>
            </a:r>
            <a:r>
              <a:rPr lang="nl-BE" sz="7200" dirty="0"/>
              <a:t> </a:t>
            </a:r>
            <a:r>
              <a:rPr lang="nl-BE" sz="7200" dirty="0" err="1"/>
              <a:t>Academics</a:t>
            </a:r>
            <a:r>
              <a:rPr lang="nl-BE" sz="7200" dirty="0"/>
              <a:t>; Brugge; 2012. </a:t>
            </a:r>
          </a:p>
          <a:p>
            <a:pPr marL="0" indent="0">
              <a:buNone/>
            </a:pPr>
            <a:r>
              <a:rPr lang="nl-BE" sz="7200" cap="all" dirty="0"/>
              <a:t>Kortom vzw, </a:t>
            </a:r>
            <a:r>
              <a:rPr lang="nl-BE" sz="7200" cap="all" dirty="0" err="1"/>
              <a:t>Levuur</a:t>
            </a:r>
            <a:r>
              <a:rPr lang="nl-BE" sz="7200" cap="all" dirty="0"/>
              <a:t> vzw &amp; Vlaamse Overheid departement Algemeen regeringsbeleid</a:t>
            </a:r>
            <a:r>
              <a:rPr lang="nl-BE" sz="7200" dirty="0"/>
              <a:t>; </a:t>
            </a:r>
            <a:r>
              <a:rPr lang="nl-BE" sz="7200" i="1" dirty="0"/>
              <a:t>Participatie, de wol bij al het geblaat. Frisse praktijkverhalen en prikkelende gedachten.</a:t>
            </a:r>
            <a:r>
              <a:rPr lang="nl-BE" sz="7200" dirty="0"/>
              <a:t> Brussel; 2014</a:t>
            </a:r>
            <a:r>
              <a:rPr lang="nl-BE" sz="7200" dirty="0" smtClean="0"/>
              <a:t>.</a:t>
            </a:r>
            <a:r>
              <a:rPr lang="nl-BE" sz="7200" dirty="0"/>
              <a:t> </a:t>
            </a:r>
          </a:p>
          <a:p>
            <a:pPr marL="0" indent="0">
              <a:buNone/>
            </a:pPr>
            <a:r>
              <a:rPr lang="nl-BE" sz="7200" cap="all" dirty="0"/>
              <a:t>F. De </a:t>
            </a:r>
            <a:r>
              <a:rPr lang="nl-BE" sz="7200" cap="all" dirty="0" err="1"/>
              <a:t>Rynck</a:t>
            </a:r>
            <a:r>
              <a:rPr lang="nl-BE" sz="7200" cap="all" dirty="0"/>
              <a:t> &amp; K. </a:t>
            </a:r>
            <a:r>
              <a:rPr lang="nl-BE" sz="7200" cap="all" dirty="0" err="1"/>
              <a:t>Dezeure</a:t>
            </a:r>
            <a:r>
              <a:rPr lang="nl-BE" sz="7200" dirty="0"/>
              <a:t>; </a:t>
            </a:r>
            <a:r>
              <a:rPr lang="nl-BE" sz="7200" i="1" dirty="0"/>
              <a:t>Burgerparticipatie in </a:t>
            </a:r>
            <a:r>
              <a:rPr lang="nl-BE" sz="7200" i="1" dirty="0" err="1"/>
              <a:t>vlaamse</a:t>
            </a:r>
            <a:r>
              <a:rPr lang="nl-BE" sz="7200" i="1" dirty="0"/>
              <a:t> steden. Naar een  innoverend participatiebeleid</a:t>
            </a:r>
            <a:r>
              <a:rPr lang="nl-BE" sz="7200" dirty="0"/>
              <a:t>. Vanden </a:t>
            </a:r>
            <a:r>
              <a:rPr lang="nl-BE" sz="7200" dirty="0" err="1"/>
              <a:t>Broele</a:t>
            </a:r>
            <a:r>
              <a:rPr lang="nl-BE" sz="7200" dirty="0"/>
              <a:t>; Brugge; 2009.</a:t>
            </a:r>
          </a:p>
          <a:p>
            <a:pPr marL="0" indent="0">
              <a:buNone/>
            </a:pPr>
            <a:r>
              <a:rPr lang="nl-BE" sz="7200" dirty="0" smtClean="0"/>
              <a:t>J</a:t>
            </a:r>
            <a:r>
              <a:rPr lang="nl-BE" sz="7200" dirty="0"/>
              <a:t>. VAN DAMME &amp; M. BRANS; </a:t>
            </a:r>
            <a:r>
              <a:rPr lang="nl-BE" sz="7200" i="1" dirty="0"/>
              <a:t>Draagvlak organiseren of maatschappelijke betrokkenheid valideren? Een analyse van twee participatieve planningsprocessen</a:t>
            </a:r>
            <a:r>
              <a:rPr lang="nl-BE" sz="7200" dirty="0"/>
              <a:t>. Steunpunt Bestuurlijke organisatie Vlaanderen; Leuven; 2010.</a:t>
            </a:r>
          </a:p>
          <a:p>
            <a:pPr marL="0" indent="0">
              <a:buNone/>
            </a:pPr>
            <a:r>
              <a:rPr lang="nl-BE" sz="7200" dirty="0"/>
              <a:t>DERWAEL B.; </a:t>
            </a:r>
            <a:r>
              <a:rPr lang="nl-BE" sz="7200" i="1" dirty="0"/>
              <a:t>Praktijkgids Participatie. 55 concrete tips voor succesvolle inspraakprojecten</a:t>
            </a:r>
            <a:r>
              <a:rPr lang="nl-BE" sz="7200" dirty="0"/>
              <a:t>. Brussel; </a:t>
            </a:r>
            <a:r>
              <a:rPr lang="nl-BE" sz="7200" dirty="0" err="1"/>
              <a:t>Politeia</a:t>
            </a:r>
            <a:r>
              <a:rPr lang="nl-BE" sz="7200" dirty="0"/>
              <a:t>; 2013.</a:t>
            </a:r>
          </a:p>
          <a:p>
            <a:pPr marL="0" indent="0">
              <a:buNone/>
            </a:pPr>
            <a:endParaRPr lang="nl-BE" sz="7200" dirty="0" smtClean="0"/>
          </a:p>
        </p:txBody>
      </p:sp>
    </p:spTree>
    <p:extLst>
      <p:ext uri="{BB962C8B-B14F-4D97-AF65-F5344CB8AC3E}">
        <p14:creationId xmlns:p14="http://schemas.microsoft.com/office/powerpoint/2010/main" val="217351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1"/>
          </p:nvPr>
        </p:nvSpPr>
        <p:spPr>
          <a:xfrm>
            <a:off x="338203" y="1515648"/>
            <a:ext cx="8668011" cy="3762441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nl-BE" sz="11200" b="1" dirty="0" smtClean="0"/>
              <a:t>Wil je meer info over (</a:t>
            </a:r>
            <a:r>
              <a:rPr lang="nl-BE" sz="11200" b="1" dirty="0" err="1" smtClean="0"/>
              <a:t>beleids</a:t>
            </a:r>
            <a:r>
              <a:rPr lang="nl-BE" sz="11200" b="1" dirty="0" smtClean="0"/>
              <a:t>)participatie en werken aan een participatief beleid?</a:t>
            </a:r>
          </a:p>
          <a:p>
            <a:pPr marL="0" indent="0">
              <a:buNone/>
            </a:pPr>
            <a:endParaRPr lang="nl-BE" sz="11200" b="1" dirty="0"/>
          </a:p>
          <a:p>
            <a:pPr marL="0" indent="0" algn="ctr">
              <a:buNone/>
            </a:pPr>
            <a:r>
              <a:rPr lang="nl-BE" sz="11200" b="1" dirty="0" smtClean="0">
                <a:hlinkClick r:id="rId2"/>
              </a:rPr>
              <a:t>www.changemakers.be</a:t>
            </a:r>
            <a:endParaRPr lang="nl-BE" sz="11200" b="1" dirty="0" smtClean="0"/>
          </a:p>
          <a:p>
            <a:pPr marL="0" indent="0" algn="ctr">
              <a:buNone/>
            </a:pPr>
            <a:endParaRPr lang="nl-BE" sz="4900" b="1" dirty="0"/>
          </a:p>
          <a:p>
            <a:pPr marL="0" indent="0">
              <a:buNone/>
            </a:pPr>
            <a:endParaRPr lang="nl-BE" sz="4400" dirty="0" smtClean="0"/>
          </a:p>
        </p:txBody>
      </p:sp>
    </p:spTree>
    <p:extLst>
      <p:ext uri="{BB962C8B-B14F-4D97-AF65-F5344CB8AC3E}">
        <p14:creationId xmlns:p14="http://schemas.microsoft.com/office/powerpoint/2010/main" val="301699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SUPERDIVERSITEIT – REALITEIT = SD </a:t>
            </a:r>
            <a:endParaRPr lang="en-GB" dirty="0"/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631825" y="1543050"/>
            <a:ext cx="7612063" cy="4624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3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Tx/>
              <a:buNone/>
            </a:pPr>
            <a:endParaRPr lang="en-GB" dirty="0"/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275572" y="1695449"/>
            <a:ext cx="8780745" cy="49558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3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b="1" dirty="0" smtClean="0"/>
              <a:t>1. REALITEIT = SUPERDIVERS (SD)</a:t>
            </a:r>
          </a:p>
          <a:p>
            <a:pPr marL="457200" lvl="1" indent="0">
              <a:buNone/>
            </a:pPr>
            <a:r>
              <a:rPr lang="en-GB" dirty="0" smtClean="0"/>
              <a:t>Om </a:t>
            </a:r>
            <a:r>
              <a:rPr lang="en-GB" dirty="0" err="1" smtClean="0"/>
              <a:t>dit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begrijpen</a:t>
            </a:r>
            <a:r>
              <a:rPr lang="en-GB" dirty="0" smtClean="0"/>
              <a:t> 2 </a:t>
            </a:r>
            <a:r>
              <a:rPr lang="en-GB" dirty="0" err="1" smtClean="0"/>
              <a:t>dingen</a:t>
            </a:r>
            <a:r>
              <a:rPr lang="en-GB" dirty="0" smtClean="0"/>
              <a:t> </a:t>
            </a:r>
            <a:r>
              <a:rPr lang="en-GB" dirty="0" err="1" smtClean="0"/>
              <a:t>nodig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- de </a:t>
            </a:r>
            <a:r>
              <a:rPr lang="en-GB" dirty="0" err="1" smtClean="0"/>
              <a:t>geschiedenis</a:t>
            </a:r>
            <a:r>
              <a:rPr lang="en-GB" dirty="0" smtClean="0"/>
              <a:t> </a:t>
            </a:r>
            <a:r>
              <a:rPr lang="en-GB" dirty="0" err="1" smtClean="0"/>
              <a:t>induiken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de </a:t>
            </a:r>
            <a:r>
              <a:rPr lang="en-GB" dirty="0" err="1" smtClean="0"/>
              <a:t>zaken</a:t>
            </a:r>
            <a:r>
              <a:rPr lang="en-GB" dirty="0" smtClean="0"/>
              <a:t> </a:t>
            </a:r>
            <a:r>
              <a:rPr lang="en-GB" dirty="0" err="1" smtClean="0"/>
              <a:t>globaal</a:t>
            </a:r>
            <a:r>
              <a:rPr lang="en-GB" dirty="0" smtClean="0"/>
              <a:t> </a:t>
            </a:r>
            <a:r>
              <a:rPr lang="en-GB" dirty="0" err="1" smtClean="0"/>
              <a:t>bekijken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800" dirty="0" smtClean="0"/>
          </a:p>
          <a:p>
            <a:pPr marL="457200" lvl="1" indent="0">
              <a:buNone/>
            </a:pPr>
            <a:r>
              <a:rPr lang="en-GB" dirty="0" err="1" smtClean="0"/>
              <a:t>Groepsoefening</a:t>
            </a:r>
            <a:r>
              <a:rPr lang="en-GB" dirty="0" smtClean="0"/>
              <a:t> = </a:t>
            </a:r>
            <a:r>
              <a:rPr lang="en-GB" dirty="0" err="1" smtClean="0"/>
              <a:t>wat</a:t>
            </a:r>
            <a:r>
              <a:rPr lang="en-GB" dirty="0" smtClean="0"/>
              <a:t> </a:t>
            </a:r>
            <a:r>
              <a:rPr lang="en-GB" dirty="0" err="1" smtClean="0"/>
              <a:t>betekent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jullie</a:t>
            </a:r>
            <a:r>
              <a:rPr lang="en-GB" dirty="0" smtClean="0"/>
              <a:t> </a:t>
            </a:r>
            <a:r>
              <a:rPr lang="en-GB" dirty="0" err="1" smtClean="0"/>
              <a:t>superdiversiteit</a:t>
            </a:r>
            <a:r>
              <a:rPr lang="en-GB" dirty="0" smtClean="0"/>
              <a:t>?</a:t>
            </a:r>
            <a:br>
              <a:rPr lang="en-GB" dirty="0" smtClean="0"/>
            </a:br>
            <a:r>
              <a:rPr lang="en-GB" dirty="0" smtClean="0"/>
              <a:t>(</a:t>
            </a:r>
            <a:r>
              <a:rPr lang="en-GB" dirty="0" err="1" smtClean="0"/>
              <a:t>rondje</a:t>
            </a:r>
            <a:r>
              <a:rPr lang="en-GB" dirty="0" smtClean="0"/>
              <a:t> </a:t>
            </a:r>
            <a:r>
              <a:rPr lang="en-GB" dirty="0" err="1" smtClean="0"/>
              <a:t>plenair</a:t>
            </a:r>
            <a:r>
              <a:rPr lang="en-GB" dirty="0" smtClean="0"/>
              <a:t> +  </a:t>
            </a:r>
            <a:r>
              <a:rPr lang="en-GB" dirty="0" err="1" smtClean="0"/>
              <a:t>eventueel</a:t>
            </a:r>
            <a:r>
              <a:rPr lang="en-GB" dirty="0" smtClean="0"/>
              <a:t> </a:t>
            </a:r>
            <a:r>
              <a:rPr lang="en-GB" dirty="0" err="1" smtClean="0"/>
              <a:t>kernantwoorden</a:t>
            </a:r>
            <a:r>
              <a:rPr lang="en-GB" dirty="0" smtClean="0"/>
              <a:t> </a:t>
            </a:r>
            <a:r>
              <a:rPr lang="en-GB" dirty="0" err="1" smtClean="0"/>
              <a:t>noteren</a:t>
            </a:r>
            <a:r>
              <a:rPr lang="en-GB" dirty="0" smtClean="0"/>
              <a:t> op sheet)</a:t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2000" b="1" dirty="0" smtClean="0"/>
              <a:t>UITGANGSPUNT: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b="1" dirty="0" smtClean="0"/>
              <a:t>* </a:t>
            </a:r>
            <a:r>
              <a:rPr lang="nl-BE" sz="1800" b="1" i="1" dirty="0" smtClean="0"/>
              <a:t>Diversiteit zoals we die vandaag rondom ons zien en kennen is het gevolg van migratiestromen op wereldniveau, </a:t>
            </a:r>
            <a:r>
              <a:rPr lang="nl-BE" sz="1800" b="1" i="1" dirty="0" err="1" smtClean="0"/>
              <a:t>dwz</a:t>
            </a:r>
            <a:r>
              <a:rPr lang="nl-BE" sz="1800" b="1" i="1" dirty="0" smtClean="0"/>
              <a:t> dat migratie een geglobaliseerd fenomeen is. </a:t>
            </a:r>
            <a:br>
              <a:rPr lang="nl-BE" sz="1800" b="1" i="1" dirty="0" smtClean="0"/>
            </a:br>
            <a:r>
              <a:rPr lang="nl-BE" sz="1800" b="1" i="1" dirty="0" smtClean="0"/>
              <a:t>* Migratie = fenomeen van alle tijden en blijft tot op de dag van vandaag toenemen</a:t>
            </a:r>
            <a:br>
              <a:rPr lang="nl-BE" sz="1800" b="1" i="1" dirty="0" smtClean="0"/>
            </a:br>
            <a:r>
              <a:rPr lang="nl-BE" sz="1800" b="1" i="1" dirty="0" smtClean="0"/>
              <a:t>* Migratie in Europa is – onder invloed van een aantal factoren – nieuwe vormen gaan aannemen, waardoor we vandaag kunnen spreken van </a:t>
            </a:r>
            <a:r>
              <a:rPr lang="nl-BE" sz="1800" b="1" i="1" dirty="0" err="1" smtClean="0"/>
              <a:t>superdiversiteit</a:t>
            </a:r>
            <a:r>
              <a:rPr lang="nl-BE" sz="1800" b="1" i="1" dirty="0" smtClean="0"/>
              <a:t>.</a:t>
            </a:r>
          </a:p>
          <a:p>
            <a:pPr lvl="1">
              <a:buFontTx/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REALITEIT = SD 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7" name="Chart Placeholder 6"/>
          <p:cNvGraphicFramePr>
            <a:graphicFrameLocks noGrp="1"/>
          </p:cNvGraphicFramePr>
          <p:nvPr>
            <p:ph type="chart" sz="quarter" idx="13"/>
            <p:extLst>
              <p:ext uri="{D42A27DB-BD31-4B8C-83A1-F6EECF244321}">
                <p14:modId xmlns:p14="http://schemas.microsoft.com/office/powerpoint/2010/main" val="3108033554"/>
              </p:ext>
            </p:extLst>
          </p:nvPr>
        </p:nvGraphicFramePr>
        <p:xfrm>
          <a:off x="528638" y="1404938"/>
          <a:ext cx="8085137" cy="4378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 Placeholder 2"/>
          <p:cNvSpPr txBox="1">
            <a:spLocks/>
          </p:cNvSpPr>
          <p:nvPr/>
        </p:nvSpPr>
        <p:spPr>
          <a:xfrm>
            <a:off x="528638" y="1471547"/>
            <a:ext cx="8427472" cy="49558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3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Tx/>
              <a:buNone/>
            </a:pPr>
            <a:r>
              <a:rPr lang="en-GB" sz="2600" dirty="0" smtClean="0"/>
              <a:t>-&gt; </a:t>
            </a:r>
            <a:r>
              <a:rPr lang="en-GB" sz="2600" u="sng" dirty="0" err="1" smtClean="0"/>
              <a:t>Realiteit</a:t>
            </a:r>
            <a:r>
              <a:rPr lang="en-GB" sz="2600" u="sng" dirty="0" smtClean="0"/>
              <a:t> van </a:t>
            </a:r>
            <a:r>
              <a:rPr lang="en-GB" sz="2600" u="sng" dirty="0" err="1" smtClean="0"/>
              <a:t>vandaag</a:t>
            </a:r>
            <a:r>
              <a:rPr lang="en-GB" sz="2600" u="sng" dirty="0" smtClean="0"/>
              <a:t> in Europa is het </a:t>
            </a:r>
            <a:r>
              <a:rPr lang="en-GB" sz="2600" u="sng" dirty="0" err="1" smtClean="0"/>
              <a:t>resultaat</a:t>
            </a:r>
            <a:r>
              <a:rPr lang="en-GB" sz="2600" u="sng" dirty="0" smtClean="0"/>
              <a:t> van </a:t>
            </a:r>
            <a:r>
              <a:rPr lang="en-GB" sz="2600" u="sng" dirty="0" err="1" smtClean="0"/>
              <a:t>een</a:t>
            </a:r>
            <a:r>
              <a:rPr lang="en-GB" sz="2600" u="sng" dirty="0" smtClean="0"/>
              <a:t> </a:t>
            </a:r>
            <a:r>
              <a:rPr lang="en-GB" sz="2600" u="sng" dirty="0" err="1" smtClean="0"/>
              <a:t>gefaseerd</a:t>
            </a:r>
            <a:r>
              <a:rPr lang="en-GB" sz="2600" u="sng" dirty="0" smtClean="0"/>
              <a:t> </a:t>
            </a:r>
            <a:r>
              <a:rPr lang="en-GB" sz="2600" u="sng" dirty="0" err="1" smtClean="0"/>
              <a:t>proces</a:t>
            </a:r>
            <a:r>
              <a:rPr lang="en-GB" sz="2600" u="sng" dirty="0" smtClean="0"/>
              <a:t> van </a:t>
            </a:r>
            <a:r>
              <a:rPr lang="en-GB" sz="2600" u="sng" dirty="0" err="1" smtClean="0"/>
              <a:t>migratie</a:t>
            </a:r>
            <a:r>
              <a:rPr lang="en-GB" sz="2600" u="sng" dirty="0" smtClean="0"/>
              <a:t>, </a:t>
            </a:r>
            <a:r>
              <a:rPr lang="en-GB" sz="2600" u="sng" dirty="0" err="1" smtClean="0"/>
              <a:t>nl</a:t>
            </a:r>
            <a:r>
              <a:rPr lang="en-GB" sz="2600" dirty="0" smtClean="0"/>
              <a:t>:</a:t>
            </a:r>
          </a:p>
          <a:p>
            <a:pPr lvl="1">
              <a:lnSpc>
                <a:spcPct val="120000"/>
              </a:lnSpc>
              <a:buFontTx/>
              <a:buNone/>
            </a:pP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a. </a:t>
            </a:r>
            <a:r>
              <a:rPr lang="en-GB" sz="2600" dirty="0" err="1" smtClean="0"/>
              <a:t>Migratie</a:t>
            </a:r>
            <a:r>
              <a:rPr lang="en-GB" sz="2600" dirty="0" smtClean="0"/>
              <a:t> </a:t>
            </a:r>
            <a:r>
              <a:rPr lang="en-GB" sz="2600" dirty="0" err="1" smtClean="0"/>
              <a:t>zoals</a:t>
            </a:r>
            <a:r>
              <a:rPr lang="en-GB" sz="2600" dirty="0" smtClean="0"/>
              <a:t> </a:t>
            </a:r>
            <a:r>
              <a:rPr lang="en-GB" sz="2600" dirty="0" err="1" smtClean="0"/>
              <a:t>zij</a:t>
            </a:r>
            <a:r>
              <a:rPr lang="en-GB" sz="2600" dirty="0" smtClean="0"/>
              <a:t> </a:t>
            </a:r>
            <a:r>
              <a:rPr lang="en-GB" sz="2600" dirty="0" err="1" smtClean="0"/>
              <a:t>zich</a:t>
            </a:r>
            <a:r>
              <a:rPr lang="en-GB" sz="2600" dirty="0" smtClean="0"/>
              <a:t> </a:t>
            </a:r>
            <a:r>
              <a:rPr lang="en-GB" sz="2600" dirty="0" err="1" smtClean="0"/>
              <a:t>voordeed</a:t>
            </a:r>
            <a:r>
              <a:rPr lang="en-GB" sz="2600" dirty="0" smtClean="0"/>
              <a:t> </a:t>
            </a:r>
            <a:r>
              <a:rPr lang="en-GB" sz="2600" b="1" dirty="0" err="1" smtClean="0"/>
              <a:t>voor</a:t>
            </a:r>
            <a:r>
              <a:rPr lang="en-GB" sz="2600" b="1" dirty="0" smtClean="0"/>
              <a:t> 1990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b. </a:t>
            </a:r>
            <a:r>
              <a:rPr lang="en-GB" sz="2600" dirty="0" err="1" smtClean="0"/>
              <a:t>Vervolgens</a:t>
            </a:r>
            <a:r>
              <a:rPr lang="en-GB" sz="2600" dirty="0" smtClean="0"/>
              <a:t> </a:t>
            </a:r>
            <a:r>
              <a:rPr lang="en-GB" sz="2600" b="1" dirty="0" err="1" smtClean="0"/>
              <a:t>een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aantal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cruciale</a:t>
            </a:r>
            <a:r>
              <a:rPr lang="en-GB" sz="2600" b="1" dirty="0" smtClean="0"/>
              <a:t> </a:t>
            </a:r>
            <a:r>
              <a:rPr lang="en-GB" sz="2600" b="1" dirty="0" err="1" smtClean="0"/>
              <a:t>factoren</a:t>
            </a:r>
            <a:r>
              <a:rPr lang="en-GB" sz="2600" b="1" dirty="0" smtClean="0"/>
              <a:t> </a:t>
            </a:r>
            <a:r>
              <a:rPr lang="en-GB" sz="2600" dirty="0" smtClean="0"/>
              <a:t>(</a:t>
            </a:r>
            <a:r>
              <a:rPr lang="en-GB" sz="2600" dirty="0" err="1" smtClean="0"/>
              <a:t>val</a:t>
            </a:r>
            <a:r>
              <a:rPr lang="en-GB" sz="2600" dirty="0" smtClean="0"/>
              <a:t> van </a:t>
            </a:r>
            <a:r>
              <a:rPr lang="en-GB" sz="2600" dirty="0" err="1" smtClean="0"/>
              <a:t>Berlijns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     </a:t>
            </a:r>
            <a:r>
              <a:rPr lang="en-GB" sz="2600" dirty="0" err="1" smtClean="0"/>
              <a:t>muur</a:t>
            </a:r>
            <a:r>
              <a:rPr lang="en-GB" sz="2600" dirty="0" smtClean="0"/>
              <a:t>, </a:t>
            </a:r>
            <a:r>
              <a:rPr lang="en-GB" sz="2600" dirty="0" err="1" smtClean="0"/>
              <a:t>nieuwe</a:t>
            </a:r>
            <a:r>
              <a:rPr lang="en-GB" sz="2600" dirty="0" smtClean="0"/>
              <a:t> </a:t>
            </a:r>
            <a:r>
              <a:rPr lang="en-GB" sz="2600" dirty="0" err="1" smtClean="0"/>
              <a:t>technologien</a:t>
            </a:r>
            <a:r>
              <a:rPr lang="en-GB" sz="2600" dirty="0" smtClean="0"/>
              <a:t>, </a:t>
            </a:r>
            <a:r>
              <a:rPr lang="en-GB" sz="2600" dirty="0" err="1" smtClean="0"/>
              <a:t>migratiestop</a:t>
            </a:r>
            <a:r>
              <a:rPr lang="en-GB" sz="2600" dirty="0" smtClean="0"/>
              <a:t>,…) die </a:t>
            </a:r>
            <a:r>
              <a:rPr lang="en-GB" sz="2600" dirty="0" err="1" smtClean="0"/>
              <a:t>zorgen</a:t>
            </a:r>
            <a:r>
              <a:rPr lang="en-GB" sz="2600" dirty="0" smtClean="0"/>
              <a:t> </a:t>
            </a:r>
            <a:br>
              <a:rPr lang="en-GB" sz="2600" dirty="0" smtClean="0"/>
            </a:br>
            <a:r>
              <a:rPr lang="en-GB" sz="2600" dirty="0" smtClean="0"/>
              <a:t>     </a:t>
            </a:r>
            <a:r>
              <a:rPr lang="en-GB" sz="2600" dirty="0" err="1" smtClean="0"/>
              <a:t>voor</a:t>
            </a:r>
            <a:r>
              <a:rPr lang="en-GB" sz="2600" dirty="0" smtClean="0"/>
              <a:t> </a:t>
            </a:r>
            <a:r>
              <a:rPr lang="en-GB" sz="2600" dirty="0" err="1" smtClean="0"/>
              <a:t>een</a:t>
            </a:r>
            <a:r>
              <a:rPr lang="en-GB" sz="2600" dirty="0" smtClean="0"/>
              <a:t> </a:t>
            </a:r>
            <a:r>
              <a:rPr lang="en-GB" sz="2600" dirty="0" err="1" smtClean="0"/>
              <a:t>grondige</a:t>
            </a:r>
            <a:r>
              <a:rPr lang="en-GB" sz="2600" dirty="0" smtClean="0"/>
              <a:t> </a:t>
            </a:r>
            <a:r>
              <a:rPr lang="en-GB" sz="2600" dirty="0" err="1" smtClean="0"/>
              <a:t>verandering</a:t>
            </a:r>
            <a:r>
              <a:rPr lang="en-GB" sz="2600" dirty="0" smtClean="0"/>
              <a:t> </a:t>
            </a:r>
            <a:r>
              <a:rPr lang="en-GB" sz="2600" dirty="0" err="1" smtClean="0"/>
              <a:t>inzake</a:t>
            </a:r>
            <a:r>
              <a:rPr lang="en-GB" sz="2600" dirty="0" smtClean="0"/>
              <a:t> </a:t>
            </a:r>
            <a:r>
              <a:rPr lang="en-GB" sz="2600" dirty="0" err="1" smtClean="0"/>
              <a:t>migratie</a:t>
            </a:r>
            <a:r>
              <a:rPr lang="en-GB" sz="2600" dirty="0" smtClean="0"/>
              <a:t>.</a:t>
            </a:r>
            <a:br>
              <a:rPr lang="en-GB" sz="2600" dirty="0" smtClean="0"/>
            </a:b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c. </a:t>
            </a:r>
            <a:r>
              <a:rPr lang="en-GB" sz="2600" dirty="0" err="1" smtClean="0"/>
              <a:t>Tenslotte</a:t>
            </a:r>
            <a:r>
              <a:rPr lang="en-GB" sz="2600" dirty="0" smtClean="0"/>
              <a:t> </a:t>
            </a:r>
            <a:r>
              <a:rPr lang="en-GB" sz="2600" dirty="0" err="1" smtClean="0"/>
              <a:t>migratie</a:t>
            </a:r>
            <a:r>
              <a:rPr lang="en-GB" sz="2600" dirty="0" smtClean="0"/>
              <a:t> </a:t>
            </a:r>
            <a:r>
              <a:rPr lang="en-GB" sz="2600" dirty="0" err="1" smtClean="0"/>
              <a:t>zoals</a:t>
            </a:r>
            <a:r>
              <a:rPr lang="en-GB" sz="2600" dirty="0" smtClean="0"/>
              <a:t> </a:t>
            </a:r>
            <a:r>
              <a:rPr lang="en-GB" sz="2600" dirty="0" err="1" smtClean="0"/>
              <a:t>zij</a:t>
            </a:r>
            <a:r>
              <a:rPr lang="en-GB" sz="2600" dirty="0" smtClean="0"/>
              <a:t> </a:t>
            </a:r>
            <a:r>
              <a:rPr lang="en-GB" sz="2600" dirty="0" err="1" smtClean="0"/>
              <a:t>zich</a:t>
            </a:r>
            <a:r>
              <a:rPr lang="en-GB" sz="2600" dirty="0" smtClean="0"/>
              <a:t> </a:t>
            </a:r>
            <a:r>
              <a:rPr lang="en-GB" sz="2600" dirty="0" err="1" smtClean="0"/>
              <a:t>voordoet</a:t>
            </a:r>
            <a:r>
              <a:rPr lang="en-GB" sz="2600" dirty="0" smtClean="0"/>
              <a:t> </a:t>
            </a:r>
            <a:r>
              <a:rPr lang="en-GB" sz="2600" b="1" dirty="0" err="1" smtClean="0"/>
              <a:t>vanaf</a:t>
            </a:r>
            <a:r>
              <a:rPr lang="en-GB" sz="2600" b="1" dirty="0" smtClean="0"/>
              <a:t> 1990</a:t>
            </a:r>
            <a:r>
              <a:rPr lang="en-GB" sz="2600" dirty="0" smtClean="0"/>
              <a:t/>
            </a:r>
            <a:br>
              <a:rPr lang="en-GB" sz="2600" dirty="0" smtClean="0"/>
            </a:br>
            <a:endParaRPr lang="en-GB" sz="2600" dirty="0" smtClean="0"/>
          </a:p>
          <a:p>
            <a:pPr lvl="2">
              <a:buFont typeface="Symbol"/>
              <a:buChar char="Þ"/>
            </a:pPr>
            <a:r>
              <a:rPr lang="en-GB" sz="2600" dirty="0" smtClean="0"/>
              <a:t> </a:t>
            </a:r>
            <a:r>
              <a:rPr lang="en-GB" sz="2600" dirty="0" err="1" smtClean="0"/>
              <a:t>Deze</a:t>
            </a:r>
            <a:r>
              <a:rPr lang="en-GB" sz="2600" dirty="0" smtClean="0"/>
              <a:t> </a:t>
            </a:r>
            <a:r>
              <a:rPr lang="en-GB" sz="2600" dirty="0" err="1" smtClean="0"/>
              <a:t>elementen</a:t>
            </a:r>
            <a:r>
              <a:rPr lang="en-GB" sz="2600" dirty="0" smtClean="0"/>
              <a:t> </a:t>
            </a:r>
            <a:r>
              <a:rPr lang="en-GB" sz="2600" dirty="0" err="1" smtClean="0"/>
              <a:t>spelen</a:t>
            </a:r>
            <a:r>
              <a:rPr lang="en-GB" sz="2600" dirty="0" smtClean="0"/>
              <a:t> </a:t>
            </a:r>
            <a:r>
              <a:rPr lang="en-GB" sz="2600" dirty="0" err="1" smtClean="0"/>
              <a:t>een</a:t>
            </a:r>
            <a:r>
              <a:rPr lang="en-GB" sz="2600" dirty="0" smtClean="0"/>
              <a:t> </a:t>
            </a:r>
            <a:r>
              <a:rPr lang="en-GB" sz="2600" dirty="0" err="1" smtClean="0"/>
              <a:t>belangrijke</a:t>
            </a:r>
            <a:r>
              <a:rPr lang="en-GB" sz="2600" dirty="0" smtClean="0"/>
              <a:t> </a:t>
            </a:r>
            <a:r>
              <a:rPr lang="en-GB" sz="2600" dirty="0" err="1" smtClean="0"/>
              <a:t>rol</a:t>
            </a:r>
            <a:r>
              <a:rPr lang="en-GB" sz="2600" dirty="0" smtClean="0"/>
              <a:t> in de                                   </a:t>
            </a:r>
            <a:br>
              <a:rPr lang="en-GB" sz="2600" dirty="0" smtClean="0"/>
            </a:br>
            <a:r>
              <a:rPr lang="en-GB" sz="2600" dirty="0" smtClean="0"/>
              <a:t>  </a:t>
            </a:r>
            <a:r>
              <a:rPr lang="en-GB" sz="2600" dirty="0" err="1" smtClean="0"/>
              <a:t>totstandkoming</a:t>
            </a:r>
            <a:r>
              <a:rPr lang="en-GB" sz="2600" dirty="0"/>
              <a:t> </a:t>
            </a:r>
            <a:r>
              <a:rPr lang="en-GB" sz="2600" dirty="0" smtClean="0"/>
              <a:t>van de </a:t>
            </a:r>
            <a:r>
              <a:rPr lang="en-GB" sz="2600" dirty="0" err="1" smtClean="0"/>
              <a:t>huidige</a:t>
            </a:r>
            <a:r>
              <a:rPr lang="en-GB" sz="2600" dirty="0" smtClean="0"/>
              <a:t> </a:t>
            </a:r>
            <a:r>
              <a:rPr lang="en-GB" sz="2600" dirty="0" err="1" smtClean="0"/>
              <a:t>superdiverse</a:t>
            </a:r>
            <a:r>
              <a:rPr lang="en-GB" sz="2600" dirty="0" smtClean="0"/>
              <a:t> </a:t>
            </a:r>
            <a:r>
              <a:rPr lang="en-GB" sz="2600" dirty="0" err="1" smtClean="0"/>
              <a:t>samenleving</a:t>
            </a:r>
            <a:r>
              <a:rPr lang="en-GB" sz="2600" dirty="0" smtClean="0"/>
              <a:t>,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REALITEIT = SD </a:t>
            </a:r>
            <a:endParaRPr lang="en-GB" dirty="0"/>
          </a:p>
          <a:p>
            <a:endParaRPr lang="en-GB" dirty="0"/>
          </a:p>
        </p:txBody>
      </p:sp>
      <p:sp>
        <p:nvSpPr>
          <p:cNvPr id="5" name="Tijdelijke aanduiding voor tekst 2"/>
          <p:cNvSpPr txBox="1">
            <a:spLocks/>
          </p:cNvSpPr>
          <p:nvPr/>
        </p:nvSpPr>
        <p:spPr>
          <a:xfrm>
            <a:off x="528639" y="1628385"/>
            <a:ext cx="8039164" cy="50605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2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BE" sz="2200" dirty="0" smtClean="0"/>
              <a:t>-&gt; </a:t>
            </a:r>
            <a:r>
              <a:rPr lang="nl-BE" sz="2200" u="sng" dirty="0" smtClean="0"/>
              <a:t>Toelichting fasen</a:t>
            </a:r>
            <a:br>
              <a:rPr lang="nl-BE" sz="2200" u="sng" dirty="0" smtClean="0"/>
            </a:br>
            <a:r>
              <a:rPr lang="nl-BE" sz="2200" u="sng" dirty="0" smtClean="0"/>
              <a:t/>
            </a:r>
            <a:br>
              <a:rPr lang="nl-BE" sz="2200" u="sng" dirty="0" smtClean="0"/>
            </a:br>
            <a:r>
              <a:rPr lang="nl-BE" sz="2200" b="1" dirty="0" smtClean="0"/>
              <a:t>a. Migratie voor 1990 (voor val van de Berlijns muur)</a:t>
            </a: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i="1" dirty="0" smtClean="0"/>
              <a:t>Relatief eenvoudig proces = mensen uit een beperkte groep thuislanden immigreerden naar een beperkte groep gastlanden met transparante motieven en manieren.</a:t>
            </a:r>
          </a:p>
          <a:p>
            <a:pPr algn="l"/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dirty="0" smtClean="0"/>
              <a:t>- In een aantal landen behielden onderdanen van voormalige 	 	 	kolonies een aantal privileges zoals vb. migratie naar de 	voormalige kolonie.</a:t>
            </a:r>
            <a:br>
              <a:rPr lang="nl-BE" sz="2200" dirty="0" smtClean="0"/>
            </a:br>
            <a:r>
              <a:rPr lang="nl-BE" sz="2200" dirty="0" smtClean="0"/>
              <a:t>- Arbeidsmigratie (2 types – laaggeschoolde arbeiders &amp; 	hooggeschoolde kaders), denk aan georganiseerde en 	gestimuleerde arbeidsmigratie van ‘gastarbeiders’. Elite migratie 	stopt nooit.</a:t>
            </a:r>
            <a:br>
              <a:rPr lang="nl-BE" sz="2200" dirty="0" smtClean="0"/>
            </a:br>
            <a:r>
              <a:rPr lang="nl-BE" sz="2200" dirty="0" smtClean="0"/>
              <a:t>- Beperkte groep in systeem van politiek asiel.</a:t>
            </a:r>
          </a:p>
          <a:p>
            <a:pPr algn="l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9693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REALITEIT = SD </a:t>
            </a:r>
            <a:endParaRPr lang="en-GB" dirty="0"/>
          </a:p>
          <a:p>
            <a:endParaRPr lang="en-GB" dirty="0"/>
          </a:p>
        </p:txBody>
      </p:sp>
      <p:sp>
        <p:nvSpPr>
          <p:cNvPr id="5" name="Tijdelijke aanduiding voor tekst 2"/>
          <p:cNvSpPr txBox="1">
            <a:spLocks/>
          </p:cNvSpPr>
          <p:nvPr/>
        </p:nvSpPr>
        <p:spPr>
          <a:xfrm>
            <a:off x="528639" y="1628385"/>
            <a:ext cx="8039164" cy="5060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2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BE" sz="2200" dirty="0" smtClean="0"/>
              <a:t>-&gt; </a:t>
            </a:r>
            <a:r>
              <a:rPr lang="nl-BE" sz="2200" u="sng" dirty="0" smtClean="0"/>
              <a:t>Toelichting fasen</a:t>
            </a:r>
            <a:br>
              <a:rPr lang="nl-BE" sz="2200" u="sng" dirty="0" smtClean="0"/>
            </a:br>
            <a:r>
              <a:rPr lang="nl-BE" sz="2200" u="sng" dirty="0" smtClean="0"/>
              <a:t/>
            </a:r>
            <a:br>
              <a:rPr lang="nl-BE" sz="2200" u="sng" dirty="0" smtClean="0"/>
            </a:br>
            <a:r>
              <a:rPr lang="nl-BE" sz="2200" b="1" dirty="0" smtClean="0"/>
              <a:t>b. Een aantal cruciale elementen hebben invloed op migratie</a:t>
            </a:r>
            <a:r>
              <a:rPr lang="nl-BE" sz="2200" dirty="0" smtClean="0"/>
              <a:t/>
            </a:r>
            <a:br>
              <a:rPr lang="nl-BE" sz="2200" dirty="0" smtClean="0"/>
            </a:br>
            <a:endParaRPr lang="nl-BE" sz="2200" dirty="0"/>
          </a:p>
          <a:p>
            <a:pPr algn="l">
              <a:buFont typeface="Arial" charset="0"/>
              <a:buChar char="•"/>
            </a:pPr>
            <a:r>
              <a:rPr lang="nl-BE" sz="2200" dirty="0" smtClean="0"/>
              <a:t>Optrekken van </a:t>
            </a:r>
            <a:r>
              <a:rPr lang="nl-BE" sz="2200" smtClean="0"/>
              <a:t>het IJzeren </a:t>
            </a:r>
            <a:r>
              <a:rPr lang="nl-BE" sz="2200" dirty="0" smtClean="0"/>
              <a:t>Gordijn (1989-1990) en dus wegvallen van de beperkingen op mobiliteit – men kan vrij reizen, </a:t>
            </a:r>
            <a:r>
              <a:rPr lang="nl-BE" sz="2200" dirty="0" err="1" smtClean="0"/>
              <a:t>enz</a:t>
            </a:r>
            <a:endParaRPr lang="nl-BE" sz="2200" dirty="0" smtClean="0"/>
          </a:p>
          <a:p>
            <a:pPr algn="l">
              <a:buFont typeface="Arial" charset="0"/>
              <a:buChar char="•"/>
            </a:pPr>
            <a:r>
              <a:rPr lang="nl-BE" sz="2200" dirty="0" smtClean="0"/>
              <a:t>Ontwikkeling en verspreiding van nieuwe technologieën (internet, mobiel, …)</a:t>
            </a:r>
            <a:br>
              <a:rPr lang="nl-BE" sz="2200" dirty="0" smtClean="0"/>
            </a:b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dirty="0" smtClean="0"/>
              <a:t>Gevolg: </a:t>
            </a:r>
            <a:br>
              <a:rPr lang="nl-BE" sz="2200" dirty="0" smtClean="0"/>
            </a:br>
            <a:r>
              <a:rPr lang="nl-BE" sz="2200" dirty="0" smtClean="0"/>
              <a:t>-  Kwantiteit en kwaliteit van kennis veranderd grondig. Eindeloos</a:t>
            </a:r>
            <a:br>
              <a:rPr lang="nl-BE" sz="2200" dirty="0" smtClean="0"/>
            </a:br>
            <a:r>
              <a:rPr lang="nl-BE" sz="2200" dirty="0" smtClean="0"/>
              <a:t>    volume, snelheid en reikwijdte.</a:t>
            </a:r>
            <a:br>
              <a:rPr lang="nl-BE" sz="2200" dirty="0" smtClean="0"/>
            </a:br>
            <a:r>
              <a:rPr lang="nl-BE" sz="2200" dirty="0" smtClean="0"/>
              <a:t>-  Mensen leren op een andere manier</a:t>
            </a:r>
            <a:br>
              <a:rPr lang="nl-BE" sz="2200" dirty="0" smtClean="0"/>
            </a:br>
            <a:r>
              <a:rPr lang="nl-BE" sz="2200" dirty="0" smtClean="0"/>
              <a:t>-  Sociaal leven veranderd (geen fysieke relatie, wel mogelijkheid tot </a:t>
            </a:r>
            <a:br>
              <a:rPr lang="nl-BE" sz="2200" dirty="0" smtClean="0"/>
            </a:br>
            <a:r>
              <a:rPr lang="nl-BE" sz="2200" dirty="0" smtClean="0"/>
              <a:t>    intensieve online relaties, deelname verschillende sociale</a:t>
            </a:r>
            <a:br>
              <a:rPr lang="nl-BE" sz="2200" dirty="0" smtClean="0"/>
            </a:br>
            <a:r>
              <a:rPr lang="nl-BE" sz="2200" dirty="0" smtClean="0"/>
              <a:t>    gemeenschappen,…)</a:t>
            </a:r>
            <a:br>
              <a:rPr lang="nl-BE" sz="2200" dirty="0" smtClean="0"/>
            </a:br>
            <a:r>
              <a:rPr lang="nl-BE" sz="2200" dirty="0" smtClean="0"/>
              <a:t>-  Nieuwe mogelijkheden van cultuurbeleving en productie</a:t>
            </a:r>
            <a:br>
              <a:rPr lang="nl-BE" sz="2200" dirty="0" smtClean="0"/>
            </a:br>
            <a:r>
              <a:rPr lang="nl-BE" sz="2200" dirty="0" smtClean="0"/>
              <a:t>-  Diepgaande identiteitsveranderingen</a:t>
            </a:r>
            <a:br>
              <a:rPr lang="nl-BE" sz="2200" dirty="0" smtClean="0"/>
            </a:br>
            <a:r>
              <a:rPr lang="nl-BE" sz="2200" dirty="0" smtClean="0"/>
              <a:t>-  Politieke veranderingen</a:t>
            </a:r>
            <a:br>
              <a:rPr lang="nl-BE" sz="2200" dirty="0" smtClean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1513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REALITEIT = SD </a:t>
            </a:r>
            <a:endParaRPr lang="en-GB" dirty="0"/>
          </a:p>
          <a:p>
            <a:endParaRPr lang="en-GB" dirty="0"/>
          </a:p>
        </p:txBody>
      </p:sp>
      <p:sp>
        <p:nvSpPr>
          <p:cNvPr id="5" name="Tijdelijke aanduiding voor tekst 2"/>
          <p:cNvSpPr txBox="1">
            <a:spLocks/>
          </p:cNvSpPr>
          <p:nvPr/>
        </p:nvSpPr>
        <p:spPr>
          <a:xfrm>
            <a:off x="528639" y="1628385"/>
            <a:ext cx="8039164" cy="5060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SzPct val="100000"/>
              <a:buFontTx/>
              <a:buBlip>
                <a:blip r:embed="rId2"/>
              </a:buBlip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None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BE" sz="2200" dirty="0" smtClean="0"/>
              <a:t>-&gt; </a:t>
            </a:r>
            <a:r>
              <a:rPr lang="nl-BE" sz="2200" u="sng" dirty="0" smtClean="0"/>
              <a:t>Toelichting fasen</a:t>
            </a:r>
            <a:br>
              <a:rPr lang="nl-BE" sz="2200" u="sng" dirty="0" smtClean="0"/>
            </a:br>
            <a:r>
              <a:rPr lang="nl-BE" sz="2200" u="sng" dirty="0" smtClean="0"/>
              <a:t/>
            </a:r>
            <a:br>
              <a:rPr lang="nl-BE" sz="2200" u="sng" dirty="0" smtClean="0"/>
            </a:br>
            <a:r>
              <a:rPr lang="nl-BE" sz="2200" b="1" dirty="0" smtClean="0"/>
              <a:t>c. Migratie vanaf 1990</a:t>
            </a: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i="1" dirty="0" smtClean="0"/>
              <a:t>Basispatroon veranderd  = Mensen uit een zeer groot aantal landen van herkomst naar een zeer groot aantal gastlanden.</a:t>
            </a:r>
            <a:br>
              <a:rPr lang="nl-BE" sz="2200" i="1" dirty="0" smtClean="0"/>
            </a:b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nl-BE" sz="2200" dirty="0" smtClean="0"/>
              <a:t>Migratiestromen worden vanaf nu gestuurd door wereldgebeurtenissen op ecologisch, politiek en economisch vlak.</a:t>
            </a:r>
            <a:br>
              <a:rPr lang="nl-BE" sz="2200" dirty="0" smtClean="0"/>
            </a:br>
            <a:endParaRPr lang="nl-BE" sz="2200" dirty="0" smtClean="0"/>
          </a:p>
          <a:p>
            <a:pPr algn="l"/>
            <a:r>
              <a:rPr lang="nl-BE" sz="2200" dirty="0"/>
              <a:t> </a:t>
            </a:r>
            <a:r>
              <a:rPr lang="nl-BE" sz="2200" dirty="0" smtClean="0"/>
              <a:t>     Kenmerkend:</a:t>
            </a:r>
            <a:br>
              <a:rPr lang="nl-BE" sz="2200" dirty="0" smtClean="0"/>
            </a:br>
            <a:r>
              <a:rPr lang="nl-BE" sz="2200" dirty="0" smtClean="0"/>
              <a:t>- Versnippering achtergronden: mensen komen van overal ter wereld en zorgen voor een diversiteit op alle levensdomeinen (etnisch, taal, religieus, </a:t>
            </a:r>
            <a:r>
              <a:rPr lang="nl-BE" sz="2200" dirty="0" err="1" smtClean="0"/>
              <a:t>enz</a:t>
            </a:r>
            <a:r>
              <a:rPr lang="nl-BE" sz="2200" dirty="0" smtClean="0"/>
              <a:t>)  </a:t>
            </a:r>
            <a:br>
              <a:rPr lang="nl-BE" sz="2200" dirty="0" smtClean="0"/>
            </a:br>
            <a:r>
              <a:rPr lang="nl-BE" sz="2200" dirty="0" smtClean="0"/>
              <a:t>- Illegale migratie neemt toe: Migratiestop uit 74 zorgde voor een toename van asielaanvragen. Echter 95% wordt afgewezen en beland dus in de illegaliteit. </a:t>
            </a:r>
            <a:br>
              <a:rPr lang="nl-BE" sz="2200" dirty="0" smtClean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7219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</a:t>
            </a:r>
            <a:r>
              <a:rPr lang="nl-BE" dirty="0" smtClean="0"/>
              <a:t>BELGISCHE EN LOKALE CONTEXT</a:t>
            </a:r>
            <a:endParaRPr lang="en-GB" dirty="0"/>
          </a:p>
          <a:p>
            <a:endParaRPr lang="en-GB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sz="quarter" idx="12"/>
          </p:nvPr>
        </p:nvSpPr>
        <p:spPr>
          <a:xfrm>
            <a:off x="225467" y="1478071"/>
            <a:ext cx="9219157" cy="5216417"/>
          </a:xfrm>
        </p:spPr>
        <p:txBody>
          <a:bodyPr/>
          <a:lstStyle/>
          <a:p>
            <a:pPr marL="342900" lvl="1" indent="-342900">
              <a:buNone/>
            </a:pPr>
            <a:r>
              <a:rPr lang="en-GB" b="1" dirty="0"/>
              <a:t>2</a:t>
            </a:r>
            <a:r>
              <a:rPr lang="en-GB" b="1" dirty="0" smtClean="0"/>
              <a:t>. BELGISCHE EN LOKALE CONTEXT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://www.diversiteit.be/migratie-en-migrantenpopulaties-belgi%C3%AB</a:t>
            </a:r>
            <a:endParaRPr lang="en-GB" dirty="0"/>
          </a:p>
          <a:p>
            <a:pPr marL="342900" lvl="1" indent="-342900">
              <a:buNone/>
            </a:pPr>
            <a:endParaRPr lang="en-GB" dirty="0" smtClean="0"/>
          </a:p>
          <a:p>
            <a:pPr marL="342900" lvl="1" indent="-34290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 </a:t>
            </a:r>
            <a:endParaRPr lang="en-GB" dirty="0" smtClean="0"/>
          </a:p>
          <a:p>
            <a:pPr marL="342900" lvl="1" indent="-342900" algn="ctr">
              <a:buNone/>
            </a:pPr>
            <a:r>
              <a:rPr lang="en-GB" dirty="0" smtClean="0"/>
              <a:t>  </a:t>
            </a:r>
          </a:p>
          <a:p>
            <a:pPr marL="342900" lvl="1" indent="-342900">
              <a:buNone/>
            </a:pPr>
            <a:endParaRPr lang="en-GB" dirty="0"/>
          </a:p>
          <a:p>
            <a:pPr algn="l"/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2866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SUPERDIVERSITEIT – </a:t>
            </a:r>
            <a:r>
              <a:rPr lang="en-US" dirty="0" smtClean="0"/>
              <a:t>BELANG VAN DIVERSE SAMENSTELLING</a:t>
            </a:r>
            <a:endParaRPr lang="en-GB" dirty="0"/>
          </a:p>
          <a:p>
            <a:endParaRPr lang="en-GB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2"/>
          </p:nvPr>
        </p:nvSpPr>
        <p:spPr>
          <a:xfrm>
            <a:off x="528638" y="1352811"/>
            <a:ext cx="8085137" cy="5341677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GB" sz="2700" b="1" dirty="0" smtClean="0"/>
              <a:t>3. BELANG VAN DIVERSE SAMENSTELLING</a:t>
            </a:r>
            <a:r>
              <a:rPr lang="en-GB" b="1" dirty="0" smtClean="0"/>
              <a:t> </a:t>
            </a:r>
            <a:br>
              <a:rPr lang="en-GB" b="1" dirty="0" smtClean="0"/>
            </a:br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sz="2400" b="1" dirty="0" smtClean="0"/>
              <a:t>	-&gt; KWALITEIT </a:t>
            </a:r>
            <a:br>
              <a:rPr lang="nl-BE" sz="2400" b="1" dirty="0" smtClean="0"/>
            </a:br>
            <a:r>
              <a:rPr lang="nl-BE" sz="2400" i="1" dirty="0" smtClean="0"/>
              <a:t>Bepaalde problemen zijn zo complex geworden dat diverse inbreng noodzakelijk is om te komen tot een kwaliteitsvolle oplossing</a:t>
            </a:r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b="1" dirty="0" smtClean="0"/>
              <a:t>Wil je meer achtergrondinfo over </a:t>
            </a:r>
            <a:r>
              <a:rPr lang="nl-BE" b="1" dirty="0" err="1"/>
              <a:t>s</a:t>
            </a:r>
            <a:r>
              <a:rPr lang="nl-BE" b="1" dirty="0" err="1" smtClean="0"/>
              <a:t>uperdiversiteit</a:t>
            </a:r>
            <a:r>
              <a:rPr lang="nl-BE" b="1" dirty="0" smtClean="0"/>
              <a:t>:</a:t>
            </a:r>
          </a:p>
          <a:p>
            <a:pPr algn="l"/>
            <a:r>
              <a:rPr lang="nl-BE" b="1" dirty="0" smtClean="0"/>
              <a:t/>
            </a:r>
            <a:br>
              <a:rPr lang="nl-BE" b="1" dirty="0" smtClean="0"/>
            </a:br>
            <a:r>
              <a:rPr lang="nl-BE" dirty="0"/>
              <a:t>I. </a:t>
            </a:r>
            <a:r>
              <a:rPr lang="nl-BE" dirty="0" err="1"/>
              <a:t>Maly</a:t>
            </a:r>
            <a:r>
              <a:rPr lang="nl-BE" dirty="0"/>
              <a:t>, J. Blommaert, J. Ben </a:t>
            </a:r>
            <a:r>
              <a:rPr lang="nl-BE" dirty="0" err="1"/>
              <a:t>Yakoub</a:t>
            </a:r>
            <a:r>
              <a:rPr lang="nl-BE" dirty="0"/>
              <a:t> (2014). Superdiversiteit en democratie. Berchem, Uitgeverij EPO</a:t>
            </a:r>
            <a:r>
              <a:rPr lang="nl-BE" dirty="0" smtClean="0"/>
              <a:t>.</a:t>
            </a:r>
            <a:br>
              <a:rPr lang="nl-BE" dirty="0" smtClean="0"/>
            </a:br>
            <a:r>
              <a:rPr lang="nl-BE" dirty="0"/>
              <a:t/>
            </a:r>
            <a:br>
              <a:rPr lang="nl-BE" dirty="0"/>
            </a:br>
            <a:r>
              <a:rPr lang="nl-BE" dirty="0"/>
              <a:t>B. </a:t>
            </a:r>
            <a:r>
              <a:rPr lang="nl-BE" dirty="0" err="1"/>
              <a:t>Lleshi</a:t>
            </a:r>
            <a:r>
              <a:rPr lang="nl-BE" dirty="0"/>
              <a:t> en M. Van Den </a:t>
            </a:r>
            <a:r>
              <a:rPr lang="nl-BE" dirty="0" err="1"/>
              <a:t>Bossche</a:t>
            </a:r>
            <a:r>
              <a:rPr lang="nl-BE" dirty="0"/>
              <a:t>  (2011). Identiteit en </a:t>
            </a:r>
            <a:r>
              <a:rPr lang="nl-BE" dirty="0" err="1"/>
              <a:t>interculturaliteit</a:t>
            </a:r>
            <a:r>
              <a:rPr lang="nl-BE" dirty="0"/>
              <a:t>. Identiteitsconstructie bij jongeren in Brussel.  Brussel, Uitgeverij </a:t>
            </a:r>
            <a:r>
              <a:rPr lang="nl-BE" dirty="0" err="1"/>
              <a:t>VUBPress</a:t>
            </a:r>
            <a:r>
              <a:rPr lang="nl-BE" dirty="0"/>
              <a:t>.</a:t>
            </a:r>
            <a:br>
              <a:rPr lang="nl-BE" dirty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Artikel </a:t>
            </a:r>
            <a:r>
              <a:rPr lang="nl-BE" i="1" dirty="0" smtClean="0"/>
              <a:t>‘</a:t>
            </a:r>
            <a:r>
              <a:rPr lang="nl-BE" i="1" dirty="0"/>
              <a:t>Realisme’ als ideologie. Over </a:t>
            </a:r>
            <a:r>
              <a:rPr lang="nl-BE" i="1" dirty="0" err="1"/>
              <a:t>superdiversiteit</a:t>
            </a:r>
            <a:r>
              <a:rPr lang="nl-BE" i="1" dirty="0"/>
              <a:t>, </a:t>
            </a:r>
            <a:r>
              <a:rPr lang="nl-BE" i="1" dirty="0" err="1"/>
              <a:t>precariteit</a:t>
            </a:r>
            <a:r>
              <a:rPr lang="nl-BE" i="1" dirty="0"/>
              <a:t> en de nood aan </a:t>
            </a:r>
            <a:r>
              <a:rPr lang="nl-BE" i="1" dirty="0" smtClean="0"/>
              <a:t>verlichting</a:t>
            </a:r>
            <a:r>
              <a:rPr lang="nl-BE" dirty="0" smtClean="0"/>
              <a:t>. I</a:t>
            </a:r>
            <a:r>
              <a:rPr lang="nl-BE" dirty="0"/>
              <a:t>. </a:t>
            </a:r>
            <a:r>
              <a:rPr lang="nl-BE" dirty="0" err="1"/>
              <a:t>Maly</a:t>
            </a:r>
            <a:r>
              <a:rPr lang="nl-BE" dirty="0"/>
              <a:t> &amp; J. Blommaert (09.01.2013)</a:t>
            </a:r>
            <a:br>
              <a:rPr lang="nl-BE" dirty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Artikel Superdiversiteit  </a:t>
            </a:r>
            <a:r>
              <a:rPr lang="nl-BE" dirty="0"/>
              <a:t>(27.06.2011) </a:t>
            </a:r>
            <a:r>
              <a:rPr lang="nl-BE" dirty="0" smtClean="0"/>
              <a:t>J. Blommaert</a:t>
            </a:r>
            <a:br>
              <a:rPr lang="nl-BE" dirty="0" smtClean="0"/>
            </a:br>
            <a:r>
              <a:rPr lang="nl-BE" dirty="0" smtClean="0"/>
              <a:t/>
            </a:r>
            <a:br>
              <a:rPr lang="nl-BE" dirty="0" smtClean="0"/>
            </a:br>
            <a:r>
              <a:rPr lang="nl-BE" dirty="0" smtClean="0"/>
              <a:t>F</a:t>
            </a:r>
            <a:r>
              <a:rPr lang="nl-BE" dirty="0"/>
              <a:t>. De </a:t>
            </a:r>
            <a:r>
              <a:rPr lang="nl-BE" dirty="0" err="1"/>
              <a:t>Rynck</a:t>
            </a:r>
            <a:r>
              <a:rPr lang="nl-BE" dirty="0"/>
              <a:t> en K. </a:t>
            </a:r>
            <a:r>
              <a:rPr lang="nl-BE" dirty="0" err="1"/>
              <a:t>Dezeure</a:t>
            </a:r>
            <a:r>
              <a:rPr lang="nl-BE" dirty="0"/>
              <a:t> (2009). Burgerparticipatie in Vlaamse steden. Naar een innoverend participatiebeleid. Brugge, </a:t>
            </a:r>
            <a:r>
              <a:rPr lang="nl-BE" dirty="0" err="1"/>
              <a:t>Utgeverij</a:t>
            </a:r>
            <a:r>
              <a:rPr lang="nl-BE" dirty="0"/>
              <a:t> Vanden </a:t>
            </a:r>
            <a:r>
              <a:rPr lang="nl-BE" dirty="0" err="1"/>
              <a:t>Broele</a:t>
            </a:r>
            <a:r>
              <a:rPr lang="nl-BE" dirty="0"/>
              <a:t>.</a:t>
            </a:r>
          </a:p>
          <a:p>
            <a:pPr algn="l"/>
            <a:r>
              <a:rPr lang="nl-BE" dirty="0"/>
              <a:t/>
            </a:r>
            <a:br>
              <a:rPr lang="nl-BE" dirty="0"/>
            </a:b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2537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3943</TotalTime>
  <Words>664</Words>
  <Application>Microsoft Office PowerPoint</Application>
  <PresentationFormat>Diavoorstelling (4:3)</PresentationFormat>
  <Paragraphs>150</Paragraphs>
  <Slides>23</Slides>
  <Notes>5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Office Theme</vt:lpstr>
      <vt:lpstr>Over superdiversiteit   Over participatie &amp; beleid met aandacht voor SUPERdiversiteit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De Blauwe Peer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van de presentatie</dc:title>
  <dc:creator>Annelies</dc:creator>
  <cp:lastModifiedBy>Liezy Claes</cp:lastModifiedBy>
  <cp:revision>59</cp:revision>
  <dcterms:created xsi:type="dcterms:W3CDTF">2013-09-25T15:13:15Z</dcterms:created>
  <dcterms:modified xsi:type="dcterms:W3CDTF">2015-05-21T10:32:38Z</dcterms:modified>
</cp:coreProperties>
</file>